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1" r:id="rId4"/>
  </p:sldMasterIdLst>
  <p:notesMasterIdLst>
    <p:notesMasterId r:id="rId29"/>
  </p:notesMasterIdLst>
  <p:handoutMasterIdLst>
    <p:handoutMasterId r:id="rId30"/>
  </p:handoutMasterIdLst>
  <p:sldIdLst>
    <p:sldId id="295" r:id="rId5"/>
    <p:sldId id="296" r:id="rId6"/>
    <p:sldId id="310" r:id="rId7"/>
    <p:sldId id="315" r:id="rId8"/>
    <p:sldId id="311" r:id="rId9"/>
    <p:sldId id="297" r:id="rId10"/>
    <p:sldId id="312" r:id="rId11"/>
    <p:sldId id="313" r:id="rId12"/>
    <p:sldId id="314" r:id="rId13"/>
    <p:sldId id="316" r:id="rId14"/>
    <p:sldId id="257" r:id="rId15"/>
    <p:sldId id="259" r:id="rId16"/>
    <p:sldId id="262" r:id="rId17"/>
    <p:sldId id="260" r:id="rId18"/>
    <p:sldId id="271" r:id="rId19"/>
    <p:sldId id="272" r:id="rId20"/>
    <p:sldId id="309" r:id="rId21"/>
    <p:sldId id="282" r:id="rId22"/>
    <p:sldId id="285" r:id="rId23"/>
    <p:sldId id="307" r:id="rId24"/>
    <p:sldId id="286" r:id="rId25"/>
    <p:sldId id="306" r:id="rId26"/>
    <p:sldId id="305" r:id="rId27"/>
    <p:sldId id="30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266" autoAdjust="0"/>
  </p:normalViewPr>
  <p:slideViewPr>
    <p:cSldViewPr snapToGrid="0">
      <p:cViewPr varScale="1">
        <p:scale>
          <a:sx n="78" d="100"/>
          <a:sy n="78" d="100"/>
        </p:scale>
        <p:origin x="427" y="62"/>
      </p:cViewPr>
      <p:guideLst/>
    </p:cSldViewPr>
  </p:slideViewPr>
  <p:outlineViewPr>
    <p:cViewPr>
      <p:scale>
        <a:sx n="33" d="100"/>
        <a:sy n="33" d="100"/>
      </p:scale>
      <p:origin x="0" y="-4896"/>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1869F-F6FC-6A0D-CE07-6B540E550E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BA6B6C1-6185-79F5-23C8-927538634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41E86C-C6B4-424D-8295-67D3386172F0}" type="datetimeFigureOut">
              <a:rPr lang="en-US" smtClean="0"/>
              <a:t>10/12/2025</a:t>
            </a:fld>
            <a:endParaRPr lang="en-US" dirty="0"/>
          </a:p>
        </p:txBody>
      </p:sp>
      <p:sp>
        <p:nvSpPr>
          <p:cNvPr id="4" name="Footer Placeholder 3">
            <a:extLst>
              <a:ext uri="{FF2B5EF4-FFF2-40B4-BE49-F238E27FC236}">
                <a16:creationId xmlns:a16="http://schemas.microsoft.com/office/drawing/2014/main" id="{D875153B-EAEA-CF1E-30D7-16C2E6458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B72AFB7-47EE-893B-5887-BDC37DCA5F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F94707-CAF6-40B0-A7EA-C5F3C63CBD6B}" type="slidenum">
              <a:rPr lang="en-US" smtClean="0"/>
              <a:t>‹#›</a:t>
            </a:fld>
            <a:endParaRPr lang="en-US" dirty="0"/>
          </a:p>
        </p:txBody>
      </p:sp>
    </p:spTree>
    <p:extLst>
      <p:ext uri="{BB962C8B-B14F-4D97-AF65-F5344CB8AC3E}">
        <p14:creationId xmlns:p14="http://schemas.microsoft.com/office/powerpoint/2010/main" val="403341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10/12/2025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a:t>
            </a:fld>
            <a:endParaRPr lang="en-US" dirty="0"/>
          </a:p>
        </p:txBody>
      </p:sp>
    </p:spTree>
    <p:extLst>
      <p:ext uri="{BB962C8B-B14F-4D97-AF65-F5344CB8AC3E}">
        <p14:creationId xmlns:p14="http://schemas.microsoft.com/office/powerpoint/2010/main" val="24517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a:t>
            </a:fld>
            <a:endParaRPr lang="en-US" dirty="0"/>
          </a:p>
        </p:txBody>
      </p:sp>
    </p:spTree>
    <p:extLst>
      <p:ext uri="{BB962C8B-B14F-4D97-AF65-F5344CB8AC3E}">
        <p14:creationId xmlns:p14="http://schemas.microsoft.com/office/powerpoint/2010/main" val="30396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6</a:t>
            </a:fld>
            <a:endParaRPr lang="en-US" dirty="0"/>
          </a:p>
        </p:txBody>
      </p:sp>
    </p:spTree>
    <p:extLst>
      <p:ext uri="{BB962C8B-B14F-4D97-AF65-F5344CB8AC3E}">
        <p14:creationId xmlns:p14="http://schemas.microsoft.com/office/powerpoint/2010/main" val="101047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00F3A-C8B9-4FF7-A7B4-2086111CCDE8}" type="slidenum">
              <a:rPr lang="en-US" smtClean="0"/>
              <a:t>12</a:t>
            </a:fld>
            <a:endParaRPr lang="en-US"/>
          </a:p>
        </p:txBody>
      </p:sp>
    </p:spTree>
    <p:extLst>
      <p:ext uri="{BB962C8B-B14F-4D97-AF65-F5344CB8AC3E}">
        <p14:creationId xmlns:p14="http://schemas.microsoft.com/office/powerpoint/2010/main" val="71422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18</a:t>
            </a:fld>
            <a:endParaRPr lang="en-US" dirty="0"/>
          </a:p>
        </p:txBody>
      </p:sp>
    </p:spTree>
    <p:extLst>
      <p:ext uri="{BB962C8B-B14F-4D97-AF65-F5344CB8AC3E}">
        <p14:creationId xmlns:p14="http://schemas.microsoft.com/office/powerpoint/2010/main" val="274637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19</a:t>
            </a:fld>
            <a:endParaRPr lang="en-US" dirty="0"/>
          </a:p>
        </p:txBody>
      </p:sp>
    </p:spTree>
    <p:extLst>
      <p:ext uri="{BB962C8B-B14F-4D97-AF65-F5344CB8AC3E}">
        <p14:creationId xmlns:p14="http://schemas.microsoft.com/office/powerpoint/2010/main" val="148765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21</a:t>
            </a:fld>
            <a:endParaRPr lang="en-US" dirty="0"/>
          </a:p>
        </p:txBody>
      </p:sp>
    </p:spTree>
    <p:extLst>
      <p:ext uri="{BB962C8B-B14F-4D97-AF65-F5344CB8AC3E}">
        <p14:creationId xmlns:p14="http://schemas.microsoft.com/office/powerpoint/2010/main" val="316890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56343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424750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165253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8169444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2317936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1937755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250379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608058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691784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08201"/>
            <a:ext cx="10058399" cy="3760891"/>
          </a:xfrm>
        </p:spPr>
        <p:txBody>
          <a:bodyPr lIns="91440">
            <a:normAutofit/>
          </a:bodyPr>
          <a:lstStyle>
            <a:lvl1pPr marL="347472" indent="-347472">
              <a:spcBef>
                <a:spcPts val="1200"/>
              </a:spcBef>
              <a:spcAft>
                <a:spcPts val="200"/>
              </a:spcAft>
              <a:buFont typeface="Arial" panose="020B0604020202020204" pitchFamily="34" charset="0"/>
              <a:buChar char="•"/>
              <a:defRPr sz="3000"/>
            </a:lvl1pPr>
            <a:lvl2pPr>
              <a:spcBef>
                <a:spcPts val="1200"/>
              </a:spcBef>
              <a:spcAft>
                <a:spcPts val="200"/>
              </a:spcAft>
              <a:defRPr sz="3000"/>
            </a:lvl2pPr>
            <a:lvl3pPr>
              <a:spcBef>
                <a:spcPts val="1200"/>
              </a:spcBef>
              <a:spcAft>
                <a:spcPts val="200"/>
              </a:spcAft>
              <a:defRPr sz="3000"/>
            </a:lvl3pPr>
            <a:lvl4pPr>
              <a:spcBef>
                <a:spcPts val="1200"/>
              </a:spcBef>
              <a:spcAft>
                <a:spcPts val="200"/>
              </a:spcAft>
              <a:defRPr sz="3000"/>
            </a:lvl4pPr>
            <a:lvl5pPr>
              <a:spcBef>
                <a:spcPts val="1200"/>
              </a:spcBef>
              <a:spcAft>
                <a:spcPts val="200"/>
              </a:spcAft>
              <a:defRPr sz="3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8959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82849"/>
            <a:ext cx="10058399" cy="3956692"/>
          </a:xfrm>
        </p:spPr>
        <p:txBody>
          <a:bodyPr lIns="91440">
            <a:normAutofit/>
          </a:bodyPr>
          <a:lstStyle>
            <a:lvl1pPr marL="0" indent="0">
              <a:spcBef>
                <a:spcPts val="1200"/>
              </a:spcBef>
              <a:spcAft>
                <a:spcPts val="200"/>
              </a:spcAft>
              <a:buFont typeface="Arial" panose="020B0604020202020204" pitchFamily="34" charset="0"/>
              <a:buNone/>
              <a:defRPr sz="2400"/>
            </a:lvl1pPr>
            <a:lvl2pPr marL="384048" indent="-182880">
              <a:spcBef>
                <a:spcPts val="1200"/>
              </a:spcBef>
              <a:spcAft>
                <a:spcPts val="200"/>
              </a:spcAft>
              <a:buClr>
                <a:schemeClr val="accent2"/>
              </a:buClr>
              <a:buFont typeface="Arial" panose="020B0604020202020204" pitchFamily="34" charset="0"/>
              <a:buChar char="•"/>
              <a:defRPr sz="2400"/>
            </a:lvl2pPr>
            <a:lvl3pPr>
              <a:spcBef>
                <a:spcPts val="1200"/>
              </a:spcBef>
              <a:spcAft>
                <a:spcPts val="200"/>
              </a:spcAft>
              <a:defRPr sz="2400"/>
            </a:lvl3pPr>
            <a:lvl4pPr>
              <a:spcBef>
                <a:spcPts val="1200"/>
              </a:spcBef>
              <a:spcAft>
                <a:spcPts val="200"/>
              </a:spcAft>
              <a:defRPr sz="2400"/>
            </a:lvl4pPr>
            <a:lvl5pPr>
              <a:spcBef>
                <a:spcPts val="1200"/>
              </a:spcBef>
              <a:spcAft>
                <a:spcPts val="200"/>
              </a:spcAft>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023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545590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1" y="2183367"/>
            <a:ext cx="4998720" cy="3914850"/>
          </a:xfrm>
        </p:spPr>
        <p:txBody>
          <a:bodyPr lIns="91440">
            <a:normAutofit/>
          </a:bodyPr>
          <a:lstStyle>
            <a:lvl1pPr marL="0" indent="0">
              <a:spcBef>
                <a:spcPts val="1200"/>
              </a:spcBef>
              <a:spcAft>
                <a:spcPts val="200"/>
              </a:spcAft>
              <a:buFont typeface="Arial" panose="020B0604020202020204" pitchFamily="34" charset="0"/>
              <a:buNone/>
              <a:defRPr sz="2400"/>
            </a:lvl1pPr>
            <a:lvl2pPr marL="347472" indent="-182880">
              <a:spcBef>
                <a:spcPts val="1200"/>
              </a:spcBef>
              <a:spcAft>
                <a:spcPts val="200"/>
              </a:spcAft>
              <a:buClr>
                <a:schemeClr val="accent2"/>
              </a:buClr>
              <a:buFont typeface="Arial" panose="020B0604020202020204" pitchFamily="34" charset="0"/>
              <a:buChar char="•"/>
              <a:defRPr sz="2400"/>
            </a:lvl2pPr>
            <a:lvl3pPr marL="566928" indent="-182880">
              <a:spcBef>
                <a:spcPts val="1200"/>
              </a:spcBef>
              <a:spcAft>
                <a:spcPts val="200"/>
              </a:spcAft>
              <a:buClr>
                <a:schemeClr val="accent2"/>
              </a:buClr>
              <a:buFont typeface="Arial" panose="020B0604020202020204" pitchFamily="34" charset="0"/>
              <a:buChar char="•"/>
              <a:defRPr sz="2400"/>
            </a:lvl3pPr>
            <a:lvl4pPr marL="749808" indent="-182880">
              <a:spcBef>
                <a:spcPts val="1200"/>
              </a:spcBef>
              <a:spcAft>
                <a:spcPts val="200"/>
              </a:spcAft>
              <a:buClr>
                <a:schemeClr val="accent2"/>
              </a:buClr>
              <a:buFont typeface="Arial" panose="020B0604020202020204" pitchFamily="34" charset="0"/>
              <a:buChar char="•"/>
              <a:defRPr sz="2400"/>
            </a:lvl4pPr>
            <a:lvl5pPr marL="932688" indent="-182880">
              <a:spcBef>
                <a:spcPts val="1200"/>
              </a:spcBef>
              <a:spcAft>
                <a:spcPts val="200"/>
              </a:spcAft>
              <a:buClr>
                <a:schemeClr val="accent2"/>
              </a:buClr>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0" name="Content Placeholder 11">
            <a:extLst>
              <a:ext uri="{FF2B5EF4-FFF2-40B4-BE49-F238E27FC236}">
                <a16:creationId xmlns:a16="http://schemas.microsoft.com/office/drawing/2014/main" id="{BEAF6B01-7E55-3A14-DE85-588680B0910B}"/>
              </a:ext>
            </a:extLst>
          </p:cNvPr>
          <p:cNvSpPr>
            <a:spLocks noGrp="1"/>
          </p:cNvSpPr>
          <p:nvPr>
            <p:ph idx="13" hasCustomPrompt="1"/>
          </p:nvPr>
        </p:nvSpPr>
        <p:spPr>
          <a:xfrm>
            <a:off x="6503438" y="2183367"/>
            <a:ext cx="4672294" cy="3914850"/>
          </a:xfrm>
        </p:spPr>
        <p:txBody>
          <a:bodyPr lIns="91440">
            <a:normAutofit/>
          </a:bodyPr>
          <a:lstStyle>
            <a:lvl1pPr marL="0" indent="0">
              <a:spcBef>
                <a:spcPts val="1200"/>
              </a:spcBef>
              <a:spcAft>
                <a:spcPts val="200"/>
              </a:spcAft>
              <a:buFont typeface="Arial" panose="020B0604020202020204" pitchFamily="34" charset="0"/>
              <a:buNone/>
              <a:defRPr sz="2400"/>
            </a:lvl1pPr>
            <a:lvl2pPr marL="347472" indent="-182880">
              <a:spcBef>
                <a:spcPts val="1200"/>
              </a:spcBef>
              <a:spcAft>
                <a:spcPts val="200"/>
              </a:spcAft>
              <a:buClr>
                <a:schemeClr val="accent2"/>
              </a:buClr>
              <a:buFont typeface="Arial" panose="020B0604020202020204" pitchFamily="34" charset="0"/>
              <a:buChar char="•"/>
              <a:defRPr sz="2400"/>
            </a:lvl2pPr>
            <a:lvl3pPr marL="566928" indent="-182880">
              <a:spcBef>
                <a:spcPts val="1200"/>
              </a:spcBef>
              <a:spcAft>
                <a:spcPts val="200"/>
              </a:spcAft>
              <a:buClr>
                <a:schemeClr val="accent2"/>
              </a:buClr>
              <a:buFont typeface="Arial" panose="020B0604020202020204" pitchFamily="34" charset="0"/>
              <a:buChar char="•"/>
              <a:defRPr sz="2400"/>
            </a:lvl3pPr>
            <a:lvl4pPr marL="749808" indent="-182880">
              <a:spcBef>
                <a:spcPts val="1200"/>
              </a:spcBef>
              <a:spcAft>
                <a:spcPts val="200"/>
              </a:spcAft>
              <a:buClr>
                <a:schemeClr val="accent2"/>
              </a:buClr>
              <a:buFont typeface="Arial" panose="020B0604020202020204" pitchFamily="34" charset="0"/>
              <a:buChar char="•"/>
              <a:defRPr sz="2400"/>
            </a:lvl4pPr>
            <a:lvl5pPr marL="932688" indent="-182880">
              <a:spcBef>
                <a:spcPts val="1200"/>
              </a:spcBef>
              <a:spcAft>
                <a:spcPts val="200"/>
              </a:spcAft>
              <a:buClr>
                <a:schemeClr val="accent2"/>
              </a:buClr>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0109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822960" anchor="b" anchorCtr="0">
            <a:noAutofit/>
          </a:bodyPr>
          <a:lstStyle>
            <a:lvl1pPr>
              <a:defRPr sz="4800"/>
            </a:lvl1pPr>
          </a:lstStyle>
          <a:p>
            <a:r>
              <a:rPr lang="en-US" sz="5400" dirty="0">
                <a:solidFill>
                  <a:schemeClr val="tx1"/>
                </a:solidFill>
              </a:rPr>
              <a:t>Click to add title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hasCustomPrompt="1"/>
          </p:nvPr>
        </p:nvSpPr>
        <p:spPr>
          <a:xfrm>
            <a:off x="845389" y="4735798"/>
            <a:ext cx="6692313" cy="845849"/>
          </a:xfrm>
        </p:spPr>
        <p:txBody>
          <a:bodyPr>
            <a:normAutofit/>
          </a:bodyPr>
          <a:lstStyle>
            <a:lvl1pPr marL="0" indent="0">
              <a:buNone/>
              <a:defRPr sz="2400"/>
            </a:lvl1pPr>
          </a:lstStyle>
          <a:p>
            <a:r>
              <a:rPr lang="en-US" dirty="0">
                <a:solidFill>
                  <a:schemeClr val="tx1"/>
                </a:solidFill>
              </a:rPr>
              <a:t>Click to add subtitle</a:t>
            </a:r>
          </a:p>
        </p:txBody>
      </p:sp>
    </p:spTree>
    <p:extLst>
      <p:ext uri="{BB962C8B-B14F-4D97-AF65-F5344CB8AC3E}">
        <p14:creationId xmlns:p14="http://schemas.microsoft.com/office/powerpoint/2010/main" val="2249315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DBCCDB-B58C-45B3-9E63-49F7B0819260}"/>
              </a:ext>
              <a:ext uri="{C183D7F6-B498-43B3-948B-1728B52AA6E4}">
                <adec:decorative xmlns:adec="http://schemas.microsoft.com/office/drawing/2017/decorative" val="1"/>
              </a:ext>
            </a:extLst>
          </p:cNvPr>
          <p:cNvSpPr/>
          <p:nvPr userDrawn="1"/>
        </p:nvSpPr>
        <p:spPr bwMode="white">
          <a:xfrm>
            <a:off x="0" y="4334005"/>
            <a:ext cx="12192000" cy="252399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244128-E256-C1DC-AC6D-2BF10AC410DF}"/>
              </a:ext>
            </a:extLst>
          </p:cNvPr>
          <p:cNvSpPr>
            <a:spLocks noGrp="1"/>
          </p:cNvSpPr>
          <p:nvPr>
            <p:ph type="title" hasCustomPrompt="1"/>
          </p:nvPr>
        </p:nvSpPr>
        <p:spPr>
          <a:xfrm>
            <a:off x="1065212" y="4609578"/>
            <a:ext cx="10058400" cy="1295922"/>
          </a:xfrm>
        </p:spPr>
        <p:txBody>
          <a:bodyPr>
            <a:normAutofit/>
          </a:bodyPr>
          <a:lstStyle>
            <a:lvl1pPr>
              <a:defRPr sz="4800">
                <a:solidFill>
                  <a:schemeClr val="bg1"/>
                </a:solidFill>
              </a:defRPr>
            </a:lvl1pPr>
          </a:lstStyle>
          <a:p>
            <a:r>
              <a:rPr lang="en-US" dirty="0"/>
              <a:t>Click to add title</a:t>
            </a: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hasCustomPrompt="1"/>
          </p:nvPr>
        </p:nvSpPr>
        <p:spPr>
          <a:xfrm>
            <a:off x="1065212" y="5943600"/>
            <a:ext cx="10058400" cy="914400"/>
          </a:xfrm>
        </p:spPr>
        <p:txBody>
          <a:bodyPr lIns="91440">
            <a:normAutofit/>
          </a:bodyPr>
          <a:lstStyle>
            <a:lvl1pPr marL="0" indent="0">
              <a:buNone/>
              <a:defRPr sz="2400">
                <a:solidFill>
                  <a:schemeClr val="bg1"/>
                </a:solidFill>
              </a:defRPr>
            </a:lvl1pPr>
          </a:lstStyle>
          <a:p>
            <a:r>
              <a:rPr lang="en-US" sz="1500" dirty="0">
                <a:solidFill>
                  <a:schemeClr val="bg1"/>
                </a:solidFill>
              </a:rPr>
              <a:t>Click to add subtitle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355723"/>
          </a:xfrm>
          <a:solidFill>
            <a:schemeClr val="accent6"/>
          </a:solidFill>
        </p:spPr>
        <p:txBody>
          <a:bodyPr>
            <a:normAutofit/>
          </a:bodyPr>
          <a:lstStyle>
            <a:lvl1pPr algn="ctr">
              <a:defRPr sz="1600"/>
            </a:lvl1pPr>
          </a:lstStyle>
          <a:p>
            <a:r>
              <a:rPr lang="en-US"/>
              <a:t>Click icon to add picture</a:t>
            </a:r>
            <a:endParaRPr lang="en-US" dirty="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355723"/>
          </a:xfrm>
          <a:solidFill>
            <a:schemeClr val="accent6"/>
          </a:solidFill>
        </p:spPr>
        <p:txBody>
          <a:bodyPr>
            <a:normAutofit/>
          </a:bodyPr>
          <a:lstStyle>
            <a:lvl1pPr algn="ctr">
              <a:defRPr sz="1600"/>
            </a:lvl1pPr>
          </a:lstStyle>
          <a:p>
            <a:r>
              <a:rPr lang="en-US"/>
              <a:t>Click icon to add picture</a:t>
            </a:r>
            <a:endParaRPr lang="en-US" dirty="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355723"/>
          </a:xfrm>
          <a:solidFill>
            <a:schemeClr val="accent6"/>
          </a:solidFill>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775558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548640" anchor="b" anchorCtr="0">
            <a:noAutofit/>
          </a:bodyPr>
          <a:lstStyle>
            <a:lvl1pPr>
              <a:defRPr/>
            </a:lvl1pPr>
          </a:lstStyle>
          <a:p>
            <a:r>
              <a:rPr lang="en-US" sz="5400" dirty="0">
                <a:solidFill>
                  <a:schemeClr val="tx1"/>
                </a:solidFill>
              </a:rPr>
              <a:t>Click to add title</a:t>
            </a:r>
          </a:p>
        </p:txBody>
      </p:sp>
    </p:spTree>
    <p:extLst>
      <p:ext uri="{BB962C8B-B14F-4D97-AF65-F5344CB8AC3E}">
        <p14:creationId xmlns:p14="http://schemas.microsoft.com/office/powerpoint/2010/main" val="678344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4654297" y="2705101"/>
            <a:ext cx="7537703" cy="2926080"/>
          </a:xfrm>
          <a:solidFill>
            <a:schemeClr val="bg1">
              <a:alpha val="93000"/>
            </a:schemeClr>
          </a:solidFill>
        </p:spPr>
        <p:txBody>
          <a:bodyPr lIns="822960" tIns="274320" rIns="822960" bIns="548640" anchor="b" anchorCtr="0">
            <a:noAutofit/>
          </a:bodyPr>
          <a:lstStyle>
            <a:lvl1pPr>
              <a:lnSpc>
                <a:spcPct val="80000"/>
              </a:lnSpc>
              <a:defRPr sz="4800"/>
            </a:lvl1pPr>
          </a:lstStyle>
          <a:p>
            <a:r>
              <a:rPr lang="en-US" sz="5400" dirty="0">
                <a:solidFill>
                  <a:schemeClr val="tx1"/>
                </a:solidFill>
              </a:rPr>
              <a:t>Click to add title</a:t>
            </a:r>
          </a:p>
        </p:txBody>
      </p:sp>
    </p:spTree>
    <p:extLst>
      <p:ext uri="{BB962C8B-B14F-4D97-AF65-F5344CB8AC3E}">
        <p14:creationId xmlns:p14="http://schemas.microsoft.com/office/powerpoint/2010/main" val="214368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599518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8117677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840199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45436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E1F968E5-BBDC-4AC2-5CE6-CA27B6B03064}"/>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3605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248769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6841758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r>
              <a:rPr lang="en-US"/>
              <a:t>20XX</a:t>
            </a:r>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a:t>Presentation Title</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614742031"/>
      </p:ext>
    </p:extLst>
  </p:cSld>
  <p:clrMap bg1="dk1" tx1="lt1" bg2="dk2" tx2="lt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 id="2147484235" r:id="rId14"/>
    <p:sldLayoutId id="2147484236" r:id="rId15"/>
    <p:sldLayoutId id="2147484237" r:id="rId16"/>
    <p:sldLayoutId id="2147484238" r:id="rId17"/>
    <p:sldLayoutId id="2147484239" r:id="rId18"/>
    <p:sldLayoutId id="2147484240" r:id="rId19"/>
    <p:sldLayoutId id="2147484241" r:id="rId20"/>
    <p:sldLayoutId id="2147483912" r:id="rId21"/>
    <p:sldLayoutId id="2147483802" r:id="rId22"/>
    <p:sldLayoutId id="2147483776" r:id="rId23"/>
    <p:sldLayoutId id="2147483778" r:id="rId24"/>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adlet.com/valutza_ganea/lec-ie-transdisciplinar-de-biologie-i-limb-i-literatur-rom-n-rav2gy2uukjv8oar" TargetMode="Externa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34.tmp"/><Relationship Id="rId4" Type="http://schemas.openxmlformats.org/officeDocument/2006/relationships/image" Target="../media/image33.tmp"/></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g"/><Relationship Id="rId3" Type="http://schemas.openxmlformats.org/officeDocument/2006/relationships/image" Target="../media/image38.jpg"/><Relationship Id="rId7" Type="http://schemas.openxmlformats.org/officeDocument/2006/relationships/image" Target="../media/image42.png"/><Relationship Id="rId12"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jpg"/><Relationship Id="rId5" Type="http://schemas.openxmlformats.org/officeDocument/2006/relationships/image" Target="../media/image40.pn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image" Target="../media/image210.png"/></Relationships>
</file>

<file path=ppt/slides/_rels/slide2.xml.rels><?xml version="1.0" encoding="UTF-8" standalone="yes"?>
<Relationships xmlns="http://schemas.openxmlformats.org/package/2006/relationships"><Relationship Id="rId3" Type="http://schemas.openxmlformats.org/officeDocument/2006/relationships/hyperlink" Target="https://www.teacheracademy.eu/course/ict-and-outdoor-teaching/"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6.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padlet.com/valentinaganea/adev-r-i-legend-n-lumea-greac-lec-ie-transdisciplinar-istori-8xipt0lqwkji6xhz"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play.google.com/store/apps/details?id=com.duckduckmoosedesign.cpkids&amp;pcampaignid=web_share" TargetMode="External"/><Relationship Id="rId3" Type="http://schemas.openxmlformats.org/officeDocument/2006/relationships/image" Target="../media/image66.png"/><Relationship Id="rId7" Type="http://schemas.openxmlformats.org/officeDocument/2006/relationships/hyperlink" Target="https://youtu.be/l_1gB6d7-nw?si=WWJCIpEH0JPiaXYj" TargetMode="External"/><Relationship Id="rId2" Type="http://schemas.openxmlformats.org/officeDocument/2006/relationships/image" Target="../media/image65.png"/><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www.facebook.com/100000582767376/videos/2394653967554017/" TargetMode="External"/><Relationship Id="rId7" Type="http://schemas.openxmlformats.org/officeDocument/2006/relationships/image" Target="../media/image6.jpeg"/><Relationship Id="rId2" Type="http://schemas.openxmlformats.org/officeDocument/2006/relationships/hyperlink" Target="https://www.facebook.com/100000582767376/videos/1176227240095564/" TargetMode="Externa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hyperlink" Target="https://www.facebook.com/share/p/1CFKXSFu5T/" TargetMode="External"/><Relationship Id="rId4" Type="http://schemas.openxmlformats.org/officeDocument/2006/relationships/hyperlink" Target="https://www.facebook.com/100000582767376/videos/126316956131704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padlet.com/daniela0dascalu/d-l-goe-de-i-l-caragiale-1stxmpjf4yeddm65" TargetMode="External"/><Relationship Id="rId1" Type="http://schemas.openxmlformats.org/officeDocument/2006/relationships/slideLayout" Target="../slideLayouts/slideLayout19.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9.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6BEAD192-141F-FDDE-021B-8674B81EECDC}"/>
              </a:ext>
            </a:extLst>
          </p:cNvPr>
          <p:cNvPicPr>
            <a:picLocks noGrp="1" noChangeAspect="1"/>
          </p:cNvPicPr>
          <p:nvPr>
            <p:ph type="pic" sz="quarter" idx="4294967295"/>
          </p:nvPr>
        </p:nvPicPr>
        <p:blipFill>
          <a:blip r:embed="rId3"/>
          <a:srcRect t="28901" b="28901"/>
          <a:stretch/>
        </p:blipFill>
        <p:spPr>
          <a:xfrm>
            <a:off x="7113588" y="3092450"/>
            <a:ext cx="5078412" cy="3262313"/>
          </a:xfrm>
          <a:prstGeom prst="rect">
            <a:avLst/>
          </a:prstGeom>
          <a:ln>
            <a:noFill/>
          </a:ln>
          <a:effectLst>
            <a:softEdge rad="112500"/>
          </a:effectLst>
        </p:spPr>
      </p:pic>
      <p:sp>
        <p:nvSpPr>
          <p:cNvPr id="6" name="Title 5">
            <a:extLst>
              <a:ext uri="{FF2B5EF4-FFF2-40B4-BE49-F238E27FC236}">
                <a16:creationId xmlns:a16="http://schemas.microsoft.com/office/drawing/2014/main" id="{8C834208-78D3-55FF-0568-AC7434753C76}"/>
              </a:ext>
            </a:extLst>
          </p:cNvPr>
          <p:cNvSpPr>
            <a:spLocks noGrp="1"/>
          </p:cNvSpPr>
          <p:nvPr>
            <p:ph type="ctrTitle" idx="4294967295"/>
          </p:nvPr>
        </p:nvSpPr>
        <p:spPr>
          <a:xfrm>
            <a:off x="119743" y="3951288"/>
            <a:ext cx="6868886" cy="2255837"/>
          </a:xfrm>
        </p:spPr>
        <p:txBody>
          <a:bodyPr>
            <a:normAutofit fontScale="90000"/>
          </a:bodyPr>
          <a:lstStyle/>
          <a:p>
            <a:pPr algn="ctr"/>
            <a:r>
              <a:rPr lang="ro-RO" sz="2800" dirty="0">
                <a:solidFill>
                  <a:srgbClr val="0070C0"/>
                </a:solidFill>
                <a:latin typeface="Arial" panose="020B0604020202020204" pitchFamily="34" charset="0"/>
                <a:cs typeface="Arial" panose="020B0604020202020204" pitchFamily="34" charset="0"/>
              </a:rPr>
              <a:t>“</a:t>
            </a:r>
            <a:r>
              <a:rPr lang="ro-RO" sz="2800" b="1" dirty="0">
                <a:solidFill>
                  <a:schemeClr val="accent5"/>
                </a:solidFill>
                <a:latin typeface="Arial" panose="020B0604020202020204" pitchFamily="34" charset="0"/>
                <a:cs typeface="Arial" panose="020B0604020202020204" pitchFamily="34" charset="0"/>
              </a:rPr>
              <a:t>Experiențe Erasmus+ de la formare la implementare: metode inovative și exemple de bună practică realizate în lecții transdisciplinare. “</a:t>
            </a:r>
            <a:br>
              <a:rPr lang="en-US" sz="2800" b="1" dirty="0">
                <a:solidFill>
                  <a:schemeClr val="accent5"/>
                </a:solidFill>
                <a:latin typeface="Arial" panose="020B0604020202020204" pitchFamily="34" charset="0"/>
                <a:cs typeface="Arial" panose="020B0604020202020204" pitchFamily="34" charset="0"/>
              </a:rPr>
            </a:br>
            <a:r>
              <a:rPr lang="en-US" sz="2800" dirty="0">
                <a:solidFill>
                  <a:srgbClr val="0070C0"/>
                </a:solidFill>
                <a:latin typeface="Arial" panose="020B0604020202020204" pitchFamily="34" charset="0"/>
                <a:cs typeface="Arial" panose="020B0604020202020204" pitchFamily="34" charset="0"/>
              </a:rPr>
              <a:t>			</a:t>
            </a:r>
            <a:br>
              <a:rPr lang="en-US" sz="1600" dirty="0">
                <a:solidFill>
                  <a:srgbClr val="FF0000"/>
                </a:solidFill>
                <a:latin typeface="Arial" panose="020B0604020202020204" pitchFamily="34" charset="0"/>
                <a:cs typeface="Arial" panose="020B0604020202020204" pitchFamily="34" charset="0"/>
              </a:rPr>
            </a:br>
            <a:r>
              <a:rPr lang="en-US" sz="1600" b="1" dirty="0">
                <a:solidFill>
                  <a:srgbClr val="00B0F0"/>
                </a:solidFill>
                <a:latin typeface="Arial" panose="020B0604020202020204" pitchFamily="34" charset="0"/>
                <a:cs typeface="Arial" panose="020B0604020202020204" pitchFamily="34" charset="0"/>
              </a:rPr>
              <a:t>prof. b</a:t>
            </a:r>
            <a:r>
              <a:rPr lang="ro-RO" sz="1600" b="1" dirty="0" err="1">
                <a:solidFill>
                  <a:srgbClr val="00B0F0"/>
                </a:solidFill>
                <a:latin typeface="Arial" panose="020B0604020202020204" pitchFamily="34" charset="0"/>
                <a:cs typeface="Arial" panose="020B0604020202020204" pitchFamily="34" charset="0"/>
              </a:rPr>
              <a:t>ăjenică</a:t>
            </a:r>
            <a:r>
              <a:rPr lang="ro-RO" sz="1600" b="1" dirty="0">
                <a:solidFill>
                  <a:srgbClr val="00B0F0"/>
                </a:solidFill>
                <a:latin typeface="Arial" panose="020B0604020202020204" pitchFamily="34" charset="0"/>
                <a:cs typeface="Arial" panose="020B0604020202020204" pitchFamily="34" charset="0"/>
              </a:rPr>
              <a:t> </a:t>
            </a:r>
            <a:r>
              <a:rPr lang="ro-RO" sz="1600" b="1" dirty="0" err="1">
                <a:solidFill>
                  <a:srgbClr val="00B0F0"/>
                </a:solidFill>
                <a:latin typeface="Arial" panose="020B0604020202020204" pitchFamily="34" charset="0"/>
                <a:cs typeface="Arial" panose="020B0604020202020204" pitchFamily="34" charset="0"/>
              </a:rPr>
              <a:t>gianina</a:t>
            </a:r>
            <a:r>
              <a:rPr lang="ro-RO" sz="1600" b="1" dirty="0">
                <a:solidFill>
                  <a:srgbClr val="00B0F0"/>
                </a:solidFill>
                <a:latin typeface="Arial" panose="020B0604020202020204" pitchFamily="34" charset="0"/>
                <a:cs typeface="Arial" panose="020B0604020202020204" pitchFamily="34" charset="0"/>
              </a:rPr>
              <a:t>, prof. </a:t>
            </a:r>
            <a:r>
              <a:rPr lang="ro-RO" sz="1600" b="1" dirty="0" err="1">
                <a:solidFill>
                  <a:srgbClr val="00B0F0"/>
                </a:solidFill>
                <a:latin typeface="Arial" panose="020B0604020202020204" pitchFamily="34" charset="0"/>
                <a:cs typeface="Arial" panose="020B0604020202020204" pitchFamily="34" charset="0"/>
              </a:rPr>
              <a:t>ganea</a:t>
            </a:r>
            <a:r>
              <a:rPr lang="ro-RO" sz="1600" b="1" dirty="0">
                <a:solidFill>
                  <a:srgbClr val="00B0F0"/>
                </a:solidFill>
                <a:latin typeface="Arial" panose="020B0604020202020204" pitchFamily="34" charset="0"/>
                <a:cs typeface="Arial" panose="020B0604020202020204" pitchFamily="34" charset="0"/>
              </a:rPr>
              <a:t> </a:t>
            </a:r>
            <a:r>
              <a:rPr lang="ro-RO" sz="1600" b="1" dirty="0" err="1">
                <a:solidFill>
                  <a:srgbClr val="00B0F0"/>
                </a:solidFill>
                <a:latin typeface="Arial" panose="020B0604020202020204" pitchFamily="34" charset="0"/>
                <a:cs typeface="Arial" panose="020B0604020202020204" pitchFamily="34" charset="0"/>
              </a:rPr>
              <a:t>valentina</a:t>
            </a:r>
            <a:endParaRPr lang="ro-RO" sz="1600" b="1" dirty="0">
              <a:solidFill>
                <a:srgbClr val="00B0F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D17E908-5EDD-B494-E0D2-E9E7E87EDAE3}"/>
              </a:ext>
            </a:extLst>
          </p:cNvPr>
          <p:cNvPicPr>
            <a:picLocks noChangeAspect="1"/>
          </p:cNvPicPr>
          <p:nvPr/>
        </p:nvPicPr>
        <p:blipFill>
          <a:blip r:embed="rId4"/>
          <a:stretch>
            <a:fillRect/>
          </a:stretch>
        </p:blipFill>
        <p:spPr>
          <a:xfrm>
            <a:off x="119743" y="0"/>
            <a:ext cx="6868886" cy="3865432"/>
          </a:xfrm>
          <a:prstGeom prst="rect">
            <a:avLst/>
          </a:prstGeom>
          <a:ln>
            <a:noFill/>
          </a:ln>
          <a:effectLst>
            <a:softEdge rad="112500"/>
          </a:effectLst>
        </p:spPr>
      </p:pic>
      <p:pic>
        <p:nvPicPr>
          <p:cNvPr id="1026" name="Picture 2" descr="Călătorie prin Europa - ErasmusDays">
            <a:extLst>
              <a:ext uri="{FF2B5EF4-FFF2-40B4-BE49-F238E27FC236}">
                <a16:creationId xmlns:a16="http://schemas.microsoft.com/office/drawing/2014/main" id="{A28AB8BB-EA1F-679E-46EA-565EA6261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543" y="165779"/>
            <a:ext cx="4765314" cy="27515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87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E4D44-D2E6-4787-A4B8-720875346712}"/>
              </a:ext>
            </a:extLst>
          </p:cNvPr>
          <p:cNvSpPr>
            <a:spLocks noGrp="1"/>
          </p:cNvSpPr>
          <p:nvPr>
            <p:ph type="title"/>
          </p:nvPr>
        </p:nvSpPr>
        <p:spPr/>
        <p:txBody>
          <a:bodyPr>
            <a:normAutofit fontScale="90000"/>
          </a:bodyPr>
          <a:lstStyle/>
          <a:p>
            <a:r>
              <a:rPr lang="en-US" cap="none" dirty="0">
                <a:solidFill>
                  <a:srgbClr val="FFFF00"/>
                </a:solidFill>
                <a:latin typeface="Arial" panose="020B0604020202020204" pitchFamily="34" charset="0"/>
                <a:cs typeface="Arial" panose="020B0604020202020204" pitchFamily="34" charset="0"/>
                <a:hlinkClick r:id="rId2"/>
              </a:rPr>
              <a:t>https://padlet.com/valutza_ganea/lec-ie-transdisciplinar-de-biologie-i-limb-i-literatur-rom-n-rav2gy2uukjv8oar</a:t>
            </a:r>
            <a:r>
              <a:rPr lang="ro-RO" cap="none" dirty="0">
                <a:solidFill>
                  <a:srgbClr val="FFFF00"/>
                </a:solidFill>
                <a:latin typeface="Arial" panose="020B0604020202020204" pitchFamily="34" charset="0"/>
                <a:cs typeface="Arial" panose="020B0604020202020204" pitchFamily="34" charset="0"/>
              </a:rPr>
              <a:t> </a:t>
            </a:r>
            <a:endParaRPr lang="en-US" cap="none" dirty="0">
              <a:solidFill>
                <a:srgbClr val="FFFF00"/>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0506324D-18FE-A5A9-7E42-9A9C0477059B}"/>
              </a:ext>
            </a:extLst>
          </p:cNvPr>
          <p:cNvPicPr>
            <a:picLocks noGrp="1" noChangeAspect="1"/>
          </p:cNvPicPr>
          <p:nvPr>
            <p:ph idx="1"/>
          </p:nvPr>
        </p:nvPicPr>
        <p:blipFill>
          <a:blip r:embed="rId3"/>
          <a:stretch>
            <a:fillRect/>
          </a:stretch>
        </p:blipFill>
        <p:spPr>
          <a:xfrm>
            <a:off x="367919" y="1946839"/>
            <a:ext cx="5541268" cy="3116963"/>
          </a:xfrm>
        </p:spPr>
      </p:pic>
      <p:pic>
        <p:nvPicPr>
          <p:cNvPr id="7" name="Picture 6">
            <a:extLst>
              <a:ext uri="{FF2B5EF4-FFF2-40B4-BE49-F238E27FC236}">
                <a16:creationId xmlns:a16="http://schemas.microsoft.com/office/drawing/2014/main" id="{F90A1745-E48B-9C47-9752-0635CF3DAB1F}"/>
              </a:ext>
            </a:extLst>
          </p:cNvPr>
          <p:cNvPicPr>
            <a:picLocks noChangeAspect="1"/>
          </p:cNvPicPr>
          <p:nvPr/>
        </p:nvPicPr>
        <p:blipFill>
          <a:blip r:embed="rId4"/>
          <a:stretch>
            <a:fillRect/>
          </a:stretch>
        </p:blipFill>
        <p:spPr>
          <a:xfrm>
            <a:off x="6040079" y="2829731"/>
            <a:ext cx="6033934" cy="3394088"/>
          </a:xfrm>
          <a:prstGeom prst="rect">
            <a:avLst/>
          </a:prstGeom>
        </p:spPr>
      </p:pic>
    </p:spTree>
    <p:extLst>
      <p:ext uri="{BB962C8B-B14F-4D97-AF65-F5344CB8AC3E}">
        <p14:creationId xmlns:p14="http://schemas.microsoft.com/office/powerpoint/2010/main" val="2802608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530CB-00D1-870B-3F82-EBC7031233A0}"/>
              </a:ext>
            </a:extLst>
          </p:cNvPr>
          <p:cNvSpPr>
            <a:spLocks noGrp="1"/>
          </p:cNvSpPr>
          <p:nvPr>
            <p:ph type="title"/>
          </p:nvPr>
        </p:nvSpPr>
        <p:spPr>
          <a:xfrm>
            <a:off x="515709" y="129418"/>
            <a:ext cx="7147833" cy="1658198"/>
          </a:xfrm>
        </p:spPr>
        <p:txBody>
          <a:bodyPr>
            <a:noAutofit/>
          </a:bodyPr>
          <a:lstStyle/>
          <a:p>
            <a:r>
              <a:rPr lang="en-US" sz="2000" b="1" kern="1200" dirty="0">
                <a:solidFill>
                  <a:schemeClr val="accent5"/>
                </a:solidFill>
                <a:effectLst/>
                <a:latin typeface="Times New Roman" panose="02020603050405020304" pitchFamily="18" charset="0"/>
                <a:ea typeface="+mn-ea"/>
                <a:cs typeface="Times New Roman" panose="02020603050405020304" pitchFamily="18" charset="0"/>
              </a:rPr>
              <a:t>SCOP: </a:t>
            </a:r>
            <a:r>
              <a:rPr lang="ro-RO" sz="2000" b="1" kern="1200" dirty="0">
                <a:solidFill>
                  <a:schemeClr val="accent5"/>
                </a:solidFill>
                <a:effectLst/>
                <a:latin typeface="Times New Roman" panose="02020603050405020304" pitchFamily="18" charset="0"/>
                <a:ea typeface="+mn-ea"/>
                <a:cs typeface="Times New Roman" panose="02020603050405020304" pitchFamily="18" charset="0"/>
              </a:rPr>
              <a:t>implementarea metodei CLIL (învățare integrată de conținut și limbă ) în activitatea outdoor  cu scopul încurajării elevilor să comunice  în </a:t>
            </a:r>
            <a:r>
              <a:rPr lang="ro-RO" sz="2000" b="1" kern="1200" dirty="0" err="1">
                <a:solidFill>
                  <a:schemeClr val="accent5"/>
                </a:solidFill>
                <a:effectLst/>
                <a:latin typeface="Times New Roman" panose="02020603050405020304" pitchFamily="18" charset="0"/>
                <a:ea typeface="+mn-ea"/>
                <a:cs typeface="Times New Roman" panose="02020603050405020304" pitchFamily="18" charset="0"/>
              </a:rPr>
              <a:t>lb.engleză</a:t>
            </a:r>
            <a:r>
              <a:rPr lang="ro-RO" sz="2000" b="1" kern="1200" dirty="0">
                <a:solidFill>
                  <a:schemeClr val="accent5"/>
                </a:solidFill>
                <a:effectLst/>
                <a:latin typeface="Times New Roman" panose="02020603050405020304" pitchFamily="18" charset="0"/>
                <a:ea typeface="+mn-ea"/>
                <a:cs typeface="Times New Roman" panose="02020603050405020304" pitchFamily="18" charset="0"/>
              </a:rPr>
              <a:t>, să se joace, să interacționeze</a:t>
            </a:r>
            <a:r>
              <a:rPr lang="en-US" sz="2000" b="1" kern="1200" dirty="0">
                <a:solidFill>
                  <a:schemeClr val="accent5"/>
                </a:solidFill>
                <a:effectLst/>
                <a:latin typeface="Times New Roman" panose="02020603050405020304" pitchFamily="18" charset="0"/>
                <a:ea typeface="+mn-ea"/>
                <a:cs typeface="Times New Roman" panose="02020603050405020304" pitchFamily="18" charset="0"/>
              </a:rPr>
              <a:t>.</a:t>
            </a:r>
            <a:br>
              <a:rPr lang="en-US" sz="20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br>
            <a:endParaRPr lang="en-US" sz="2000" b="1" dirty="0">
              <a:solidFill>
                <a:schemeClr val="accent5"/>
              </a:solidFill>
            </a:endParaRPr>
          </a:p>
        </p:txBody>
      </p:sp>
      <p:sp>
        <p:nvSpPr>
          <p:cNvPr id="3" name="Content Placeholder 2">
            <a:extLst>
              <a:ext uri="{FF2B5EF4-FFF2-40B4-BE49-F238E27FC236}">
                <a16:creationId xmlns:a16="http://schemas.microsoft.com/office/drawing/2014/main" id="{E8DF40B0-BB09-189D-FDD9-E845268CD6C5}"/>
              </a:ext>
            </a:extLst>
          </p:cNvPr>
          <p:cNvSpPr>
            <a:spLocks noGrp="1"/>
          </p:cNvSpPr>
          <p:nvPr>
            <p:ph idx="1"/>
          </p:nvPr>
        </p:nvSpPr>
        <p:spPr>
          <a:xfrm>
            <a:off x="186028" y="1545771"/>
            <a:ext cx="2860630" cy="4757058"/>
          </a:xfrm>
        </p:spPr>
        <p:txBody>
          <a:bodyPr>
            <a:normAutofit lnSpcReduction="10000"/>
          </a:bodyPr>
          <a:lstStyle/>
          <a:p>
            <a:pPr>
              <a:lnSpc>
                <a:spcPct val="100000"/>
              </a:lnSpc>
            </a:pPr>
            <a:endParaRPr lang="ro-RO" sz="1200" kern="1200" dirty="0">
              <a:solidFill>
                <a:srgbClr val="000000"/>
              </a:solidFill>
              <a:effectLst/>
              <a:latin typeface="Times New Roman" panose="02020603050405020304" pitchFamily="18" charset="0"/>
              <a:ea typeface="+mn-ea"/>
            </a:endParaRPr>
          </a:p>
          <a:p>
            <a:pPr marL="0" marR="0" algn="just">
              <a:lnSpc>
                <a:spcPct val="115000"/>
              </a:lnSpc>
              <a:spcBef>
                <a:spcPts val="0"/>
              </a:spcBef>
              <a:spcAft>
                <a:spcPts val="1000"/>
              </a:spcAft>
            </a:pP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Obiective</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ro-RO" sz="1700" kern="1200" dirty="0">
                <a:solidFill>
                  <a:schemeClr val="tx1"/>
                </a:solidFill>
                <a:effectLst/>
                <a:latin typeface="Aptos Display" panose="020B0004020202020204" pitchFamily="34" charset="0"/>
                <a:cs typeface="Times New Roman" panose="02020603050405020304" pitchFamily="18" charset="0"/>
              </a:rPr>
              <a:t>Îmbunătățirea vocabularului în </a:t>
            </a:r>
            <a:r>
              <a:rPr lang="ro-RO" sz="1700" kern="1200" dirty="0" err="1">
                <a:solidFill>
                  <a:schemeClr val="tx1"/>
                </a:solidFill>
                <a:effectLst/>
                <a:latin typeface="Aptos Display" panose="020B0004020202020204" pitchFamily="34" charset="0"/>
                <a:cs typeface="Times New Roman" panose="02020603050405020304" pitchFamily="18" charset="0"/>
              </a:rPr>
              <a:t>lb.engleză</a:t>
            </a:r>
            <a:r>
              <a:rPr lang="ro-RO" sz="1700" kern="1200" dirty="0">
                <a:solidFill>
                  <a:schemeClr val="tx1"/>
                </a:solidFill>
                <a:effectLst/>
                <a:latin typeface="Aptos Display" panose="020B0004020202020204" pitchFamily="34" charset="0"/>
                <a:cs typeface="Times New Roman" panose="02020603050405020304" pitchFamily="18" charset="0"/>
              </a:rPr>
              <a:t> cu cuvinte/termeni specifici istoriei, </a:t>
            </a:r>
            <a:r>
              <a:rPr lang="ro-RO" sz="1700" kern="1200" dirty="0" err="1">
                <a:solidFill>
                  <a:schemeClr val="tx1"/>
                </a:solidFill>
                <a:effectLst/>
                <a:latin typeface="Aptos Display" panose="020B0004020202020204" pitchFamily="34" charset="0"/>
                <a:cs typeface="Times New Roman" panose="02020603050405020304" pitchFamily="18" charset="0"/>
              </a:rPr>
              <a:t>biologiei,ed.sociale</a:t>
            </a:r>
            <a:r>
              <a:rPr lang="ro-RO" sz="1700" kern="1200" dirty="0">
                <a:solidFill>
                  <a:schemeClr val="tx1"/>
                </a:solidFill>
                <a:effectLst/>
                <a:latin typeface="Aptos Display" panose="020B0004020202020204" pitchFamily="34" charset="0"/>
                <a:cs typeface="Times New Roman" panose="02020603050405020304" pitchFamily="18" charset="0"/>
              </a:rPr>
              <a:t>, consiliere și dezvoltare personală</a:t>
            </a:r>
            <a:endPar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ro-RO" sz="1700" kern="1200" dirty="0">
                <a:solidFill>
                  <a:schemeClr val="tx1"/>
                </a:solidFill>
                <a:effectLst/>
                <a:latin typeface="Aptos Display" panose="020B0004020202020204" pitchFamily="34" charset="0"/>
                <a:cs typeface="Times New Roman" panose="02020603050405020304" pitchFamily="18" charset="0"/>
              </a:rPr>
              <a:t>Cunoașterea nevoilor elevilor prin jocuri de grup motivaționale  </a:t>
            </a:r>
            <a:endPar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Wingdings" panose="05000000000000000000" pitchFamily="2" charset="2"/>
              <a:buChar char=""/>
            </a:pP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Motivarea</a:t>
            </a:r>
            <a:r>
              <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elevilor</a:t>
            </a:r>
            <a:r>
              <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prin</a:t>
            </a:r>
            <a:r>
              <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stimularea</a:t>
            </a:r>
            <a:r>
              <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tuturor</a:t>
            </a:r>
            <a:r>
              <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simțurilor</a:t>
            </a:r>
            <a:r>
              <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în</a:t>
            </a:r>
            <a:r>
              <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activități</a:t>
            </a:r>
            <a:r>
              <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 de </a:t>
            </a: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învățare</a:t>
            </a:r>
            <a:r>
              <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rPr>
              <a:t>activă</a:t>
            </a:r>
            <a:endParaRPr lang="en-US" sz="1700" dirty="0">
              <a:solidFill>
                <a:schemeClr val="tx1"/>
              </a:solidFill>
              <a:effectLst/>
              <a:latin typeface="Aptos Display" panose="020B0004020202020204" pitchFamily="34" charset="0"/>
              <a:ea typeface="Calibri" panose="020F0502020204030204" pitchFamily="34" charset="0"/>
              <a:cs typeface="Times New Roman" panose="02020603050405020304" pitchFamily="18" charset="0"/>
            </a:endParaRPr>
          </a:p>
          <a:p>
            <a:pPr>
              <a:lnSpc>
                <a:spcPct val="100000"/>
              </a:lnSpc>
            </a:pPr>
            <a:endParaRPr lang="en-US" sz="1200" dirty="0"/>
          </a:p>
        </p:txBody>
      </p:sp>
      <p:sp>
        <p:nvSpPr>
          <p:cNvPr id="4" name="Oval 3">
            <a:extLst>
              <a:ext uri="{FF2B5EF4-FFF2-40B4-BE49-F238E27FC236}">
                <a16:creationId xmlns:a16="http://schemas.microsoft.com/office/drawing/2014/main" id="{AC86802E-615F-898D-492E-E3E9F1C68392}"/>
              </a:ext>
            </a:extLst>
          </p:cNvPr>
          <p:cNvSpPr/>
          <p:nvPr/>
        </p:nvSpPr>
        <p:spPr>
          <a:xfrm>
            <a:off x="3160362" y="2256650"/>
            <a:ext cx="7551179" cy="45578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1000"/>
              </a:spcAft>
            </a:pPr>
            <a:r>
              <a:rPr lang="en-US" sz="1800" b="1" kern="1200" dirty="0">
                <a:solidFill>
                  <a:srgbClr val="000000"/>
                </a:solidFill>
                <a:effectLst/>
                <a:latin typeface="Times New Roman" panose="02020603050405020304" pitchFamily="18" charset="0"/>
                <a:ea typeface="+mn-ea"/>
                <a:cs typeface="Times New Roman" panose="02020603050405020304" pitchFamily="18" charset="0"/>
              </a:rPr>
              <a:t>	</a:t>
            </a:r>
            <a:r>
              <a:rPr lang="ro-RO" sz="1600" b="1" kern="1200" dirty="0">
                <a:solidFill>
                  <a:schemeClr val="tx1"/>
                </a:solidFill>
                <a:effectLst/>
                <a:latin typeface="Times New Roman" panose="02020603050405020304" pitchFamily="18" charset="0"/>
                <a:ea typeface="+mn-ea"/>
                <a:cs typeface="Times New Roman" panose="02020603050405020304" pitchFamily="18" charset="0"/>
              </a:rPr>
              <a:t>Argument:</a:t>
            </a:r>
            <a:r>
              <a:rPr lang="ro-RO" sz="1600" kern="1200" dirty="0">
                <a:solidFill>
                  <a:schemeClr val="tx1"/>
                </a:solidFill>
                <a:effectLst/>
                <a:latin typeface="Times New Roman" panose="02020603050405020304" pitchFamily="18" charset="0"/>
                <a:ea typeface="+mn-ea"/>
                <a:cs typeface="Times New Roman" panose="02020603050405020304" pitchFamily="18" charset="0"/>
              </a:rPr>
              <a:t> Ca urmare a absolvirii cursului din Florența, Italia, în cadrul  programului Erasmus+ </a:t>
            </a:r>
            <a:r>
              <a:rPr lang="ro-RO" sz="1600" kern="1200" dirty="0" err="1">
                <a:solidFill>
                  <a:schemeClr val="tx1"/>
                </a:solidFill>
                <a:effectLst/>
                <a:latin typeface="Times New Roman" panose="02020603050405020304" pitchFamily="18" charset="0"/>
                <a:ea typeface="+mn-ea"/>
                <a:cs typeface="Times New Roman" panose="02020603050405020304" pitchFamily="18" charset="0"/>
              </a:rPr>
              <a:t>learning</a:t>
            </a:r>
            <a:r>
              <a:rPr lang="ro-RO" sz="1600" kern="1200" dirty="0">
                <a:solidFill>
                  <a:schemeClr val="tx1"/>
                </a:solidFill>
                <a:effectLst/>
                <a:latin typeface="Times New Roman" panose="02020603050405020304" pitchFamily="18" charset="0"/>
                <a:ea typeface="+mn-ea"/>
                <a:cs typeface="Times New Roman" panose="02020603050405020304" pitchFamily="18" charset="0"/>
              </a:rPr>
              <a:t> </a:t>
            </a:r>
            <a:r>
              <a:rPr lang="ro-RO" sz="1600" kern="1200" dirty="0" err="1">
                <a:solidFill>
                  <a:schemeClr val="tx1"/>
                </a:solidFill>
                <a:effectLst/>
                <a:latin typeface="Times New Roman" panose="02020603050405020304" pitchFamily="18" charset="0"/>
                <a:ea typeface="+mn-ea"/>
                <a:cs typeface="Times New Roman" panose="02020603050405020304" pitchFamily="18" charset="0"/>
              </a:rPr>
              <a:t>programmme</a:t>
            </a:r>
            <a:r>
              <a:rPr lang="ro-RO" sz="1600" kern="1200" dirty="0">
                <a:solidFill>
                  <a:schemeClr val="tx1"/>
                </a:solidFill>
                <a:effectLst/>
                <a:latin typeface="Times New Roman" panose="02020603050405020304" pitchFamily="18" charset="0"/>
                <a:ea typeface="+mn-ea"/>
                <a:cs typeface="Times New Roman" panose="02020603050405020304" pitchFamily="18" charset="0"/>
              </a:rPr>
              <a:t>, cu titlul </a:t>
            </a:r>
            <a:r>
              <a:rPr lang="en-US" sz="1600" b="1"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“English Language Course (Elementary Level)’’, </a:t>
            </a:r>
            <a:r>
              <a:rPr lang="ro-RO" sz="1600" b="1"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dori</a:t>
            </a:r>
            <a:r>
              <a:rPr lang="ro-RO"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organizăm</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coordonăm</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workshop</a:t>
            </a:r>
            <a:r>
              <a:rPr lang="ro-RO"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uri</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cu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elevii</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nostri</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în</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dorința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a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comunica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în</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limba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engleză</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atât</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necesară</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în</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viitorul</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acestora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având</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în</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vedere</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că</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meseriile</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pe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piața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muncii</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au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acest</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obiectiv</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Ținta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noastră</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fost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combinăm</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conținutul</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transdisciplinar</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cu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limba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engleză</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în</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procesul</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instruire</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învățare</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pentru</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promova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energia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pozitivă</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ales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motivația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a </a:t>
            </a:r>
            <a:r>
              <a:rPr lang="en-US" sz="1600" kern="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învăța</a:t>
            </a:r>
            <a:r>
              <a:rPr lang="en-US" sz="16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D409668-302E-C35F-702F-4963B5DDF733}"/>
              </a:ext>
            </a:extLst>
          </p:cNvPr>
          <p:cNvPicPr>
            <a:picLocks noChangeAspect="1"/>
          </p:cNvPicPr>
          <p:nvPr/>
        </p:nvPicPr>
        <p:blipFill>
          <a:blip r:embed="rId2"/>
          <a:stretch>
            <a:fillRect/>
          </a:stretch>
        </p:blipFill>
        <p:spPr>
          <a:xfrm>
            <a:off x="7826828" y="129418"/>
            <a:ext cx="4065217" cy="2127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808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B8DE9-06A8-8479-2AFB-BD7C86B09D49}"/>
              </a:ext>
            </a:extLst>
          </p:cNvPr>
          <p:cNvSpPr>
            <a:spLocks noGrp="1"/>
          </p:cNvSpPr>
          <p:nvPr>
            <p:ph type="title"/>
          </p:nvPr>
        </p:nvSpPr>
        <p:spPr>
          <a:xfrm>
            <a:off x="5872563" y="1188505"/>
            <a:ext cx="6019800" cy="1143000"/>
          </a:xfrm>
        </p:spPr>
        <p:txBody>
          <a:bodyPr>
            <a:normAutofit fontScale="90000"/>
          </a:bodyPr>
          <a:lstStyle/>
          <a:p>
            <a:br>
              <a:rPr lang="ro-RO" sz="2400" b="1" dirty="0">
                <a:effectLst/>
                <a:latin typeface="Times New Roman" panose="02020603050405020304" pitchFamily="18" charset="0"/>
                <a:ea typeface="Calibri" panose="020F0502020204030204" pitchFamily="34" charset="0"/>
                <a:cs typeface="Times New Roman" panose="02020603050405020304" pitchFamily="18" charset="0"/>
              </a:rPr>
            </a:br>
            <a:br>
              <a:rPr lang="ro-RO"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Conferinţă</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presă</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Press Conference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5" name="Oval 4">
            <a:extLst>
              <a:ext uri="{FF2B5EF4-FFF2-40B4-BE49-F238E27FC236}">
                <a16:creationId xmlns:a16="http://schemas.microsoft.com/office/drawing/2014/main" id="{C879145C-B9CF-1F92-E4A4-EBB03F5F5A46}"/>
              </a:ext>
            </a:extLst>
          </p:cNvPr>
          <p:cNvSpPr/>
          <p:nvPr/>
        </p:nvSpPr>
        <p:spPr>
          <a:xfrm>
            <a:off x="3828017" y="17339"/>
            <a:ext cx="3237186" cy="1171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Obiectul: Istorie </a:t>
            </a:r>
          </a:p>
          <a:p>
            <a:pPr algn="ctr"/>
            <a:r>
              <a:rPr lang="it-IT" b="1" dirty="0"/>
              <a:t>Tema: Personaje istorice </a:t>
            </a:r>
          </a:p>
        </p:txBody>
      </p:sp>
      <p:pic>
        <p:nvPicPr>
          <p:cNvPr id="13" name="Picture 12">
            <a:extLst>
              <a:ext uri="{FF2B5EF4-FFF2-40B4-BE49-F238E27FC236}">
                <a16:creationId xmlns:a16="http://schemas.microsoft.com/office/drawing/2014/main" id="{C7C63926-2812-2D02-84DF-E0C2948DF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6424" y="2019300"/>
            <a:ext cx="3394095" cy="4729655"/>
          </a:xfrm>
          <a:prstGeom prst="rect">
            <a:avLst/>
          </a:prstGeom>
          <a:ln>
            <a:noFill/>
          </a:ln>
          <a:effectLst>
            <a:softEdge rad="112500"/>
          </a:effectLst>
        </p:spPr>
      </p:pic>
      <p:pic>
        <p:nvPicPr>
          <p:cNvPr id="15" name="Picture 14">
            <a:extLst>
              <a:ext uri="{FF2B5EF4-FFF2-40B4-BE49-F238E27FC236}">
                <a16:creationId xmlns:a16="http://schemas.microsoft.com/office/drawing/2014/main" id="{4FC3E7F5-A03D-9811-5BAA-BFDDFD699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0519" y="2019300"/>
            <a:ext cx="3634519" cy="4737329"/>
          </a:xfrm>
          <a:prstGeom prst="rect">
            <a:avLst/>
          </a:prstGeom>
          <a:ln>
            <a:noFill/>
          </a:ln>
          <a:effectLst>
            <a:softEdge rad="112500"/>
          </a:effectLst>
        </p:spPr>
      </p:pic>
      <p:sp>
        <p:nvSpPr>
          <p:cNvPr id="22" name="Oval 21">
            <a:extLst>
              <a:ext uri="{FF2B5EF4-FFF2-40B4-BE49-F238E27FC236}">
                <a16:creationId xmlns:a16="http://schemas.microsoft.com/office/drawing/2014/main" id="{E34D1EAC-E197-AE34-C408-5958416E6B5E}"/>
              </a:ext>
            </a:extLst>
          </p:cNvPr>
          <p:cNvSpPr/>
          <p:nvPr/>
        </p:nvSpPr>
        <p:spPr>
          <a:xfrm>
            <a:off x="10758464" y="240467"/>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b="1" dirty="0">
                <a:solidFill>
                  <a:srgbClr val="002060"/>
                </a:solidFill>
              </a:rPr>
              <a:t>CLIL</a:t>
            </a:r>
            <a:endParaRPr lang="en-US" b="1" dirty="0">
              <a:solidFill>
                <a:srgbClr val="002060"/>
              </a:solidFill>
            </a:endParaRPr>
          </a:p>
        </p:txBody>
      </p:sp>
      <p:sp>
        <p:nvSpPr>
          <p:cNvPr id="3" name="TextBox 2">
            <a:extLst>
              <a:ext uri="{FF2B5EF4-FFF2-40B4-BE49-F238E27FC236}">
                <a16:creationId xmlns:a16="http://schemas.microsoft.com/office/drawing/2014/main" id="{95CA04DD-0BAA-4E88-A017-FC467B509C7C}"/>
              </a:ext>
            </a:extLst>
          </p:cNvPr>
          <p:cNvSpPr txBox="1"/>
          <p:nvPr/>
        </p:nvSpPr>
        <p:spPr>
          <a:xfrm>
            <a:off x="408015" y="697667"/>
            <a:ext cx="4252749" cy="4247317"/>
          </a:xfrm>
          <a:prstGeom prst="rect">
            <a:avLst/>
          </a:prstGeom>
          <a:noFill/>
        </p:spPr>
        <p:txBody>
          <a:bodyPr wrap="square">
            <a:spAutoFit/>
          </a:bodyPr>
          <a:lstStyle/>
          <a:p>
            <a:r>
              <a:rPr lang="en-US" b="1" dirty="0"/>
              <a:t> </a:t>
            </a:r>
            <a:r>
              <a:rPr lang="ro-RO" b="1" u="sng" dirty="0"/>
              <a:t>Demersul </a:t>
            </a:r>
            <a:r>
              <a:rPr lang="ro-RO" b="1" u="sng" dirty="0" err="1"/>
              <a:t>workshopului</a:t>
            </a:r>
            <a:r>
              <a:rPr lang="ro-RO" b="1" u="sng" dirty="0"/>
              <a:t>:</a:t>
            </a:r>
          </a:p>
          <a:p>
            <a:endParaRPr lang="en-US" b="1" dirty="0"/>
          </a:p>
          <a:p>
            <a:pPr marL="285750" indent="-285750">
              <a:buFont typeface="Arial" panose="020B0604020202020204" pitchFamily="34" charset="0"/>
              <a:buChar char="•"/>
            </a:pPr>
            <a:r>
              <a:rPr lang="ro-RO" b="1" dirty="0"/>
              <a:t>Prima echipă</a:t>
            </a:r>
            <a:r>
              <a:rPr lang="en-US" b="1" dirty="0"/>
              <a:t> </a:t>
            </a:r>
            <a:r>
              <a:rPr lang="en-US" b="1" dirty="0" err="1"/>
              <a:t>apare</a:t>
            </a:r>
            <a:r>
              <a:rPr lang="en-US" b="1" dirty="0"/>
              <a:t> </a:t>
            </a:r>
            <a:r>
              <a:rPr lang="en-US" b="1" dirty="0" err="1"/>
              <a:t>în</a:t>
            </a:r>
            <a:r>
              <a:rPr lang="en-US" b="1" dirty="0"/>
              <a:t> </a:t>
            </a:r>
            <a:r>
              <a:rPr lang="en-US" b="1" dirty="0" err="1"/>
              <a:t>fața</a:t>
            </a:r>
            <a:r>
              <a:rPr lang="en-US" b="1" dirty="0"/>
              <a:t> </a:t>
            </a:r>
            <a:r>
              <a:rPr lang="en-US" b="1" dirty="0" err="1"/>
              <a:t>grupului</a:t>
            </a:r>
            <a:r>
              <a:rPr lang="en-US" b="1" dirty="0"/>
              <a:t> mare </a:t>
            </a:r>
          </a:p>
          <a:p>
            <a:pPr marL="285750" indent="-285750">
              <a:buFont typeface="Arial" panose="020B0604020202020204" pitchFamily="34" charset="0"/>
              <a:buChar char="•"/>
            </a:pPr>
            <a:r>
              <a:rPr lang="en-US" b="1" dirty="0" err="1"/>
              <a:t>Grupul</a:t>
            </a:r>
            <a:r>
              <a:rPr lang="en-US" b="1" dirty="0"/>
              <a:t> </a:t>
            </a:r>
            <a:r>
              <a:rPr lang="en-US" b="1" dirty="0" err="1"/>
              <a:t>va</a:t>
            </a:r>
            <a:r>
              <a:rPr lang="en-US" b="1" dirty="0"/>
              <a:t> </a:t>
            </a:r>
            <a:r>
              <a:rPr lang="en-US" b="1" dirty="0" err="1"/>
              <a:t>juca</a:t>
            </a:r>
            <a:r>
              <a:rPr lang="en-US" b="1" dirty="0"/>
              <a:t> </a:t>
            </a:r>
            <a:r>
              <a:rPr lang="en-US" b="1" dirty="0" err="1"/>
              <a:t>rolul</a:t>
            </a:r>
            <a:r>
              <a:rPr lang="en-US" b="1" dirty="0"/>
              <a:t> </a:t>
            </a:r>
            <a:r>
              <a:rPr lang="en-US" b="1" dirty="0" err="1"/>
              <a:t>jurnaliştilor</a:t>
            </a:r>
            <a:r>
              <a:rPr lang="en-US" b="1" dirty="0"/>
              <a:t>, </a:t>
            </a:r>
            <a:r>
              <a:rPr lang="en-US" b="1" dirty="0" err="1"/>
              <a:t>identificând</a:t>
            </a:r>
            <a:r>
              <a:rPr lang="en-US" b="1" dirty="0"/>
              <a:t> </a:t>
            </a:r>
            <a:r>
              <a:rPr lang="en-US" b="1" dirty="0" err="1"/>
              <a:t>trustul</a:t>
            </a:r>
            <a:r>
              <a:rPr lang="en-US" b="1" dirty="0"/>
              <a:t> media pe care </a:t>
            </a:r>
            <a:r>
              <a:rPr lang="en-US" b="1" dirty="0" err="1"/>
              <a:t>îl</a:t>
            </a:r>
            <a:r>
              <a:rPr lang="en-US" b="1" dirty="0"/>
              <a:t> </a:t>
            </a:r>
            <a:r>
              <a:rPr lang="en-US" b="1" dirty="0" err="1"/>
              <a:t>reprezintă</a:t>
            </a:r>
            <a:r>
              <a:rPr lang="en-US" b="1" dirty="0"/>
              <a:t>. </a:t>
            </a:r>
            <a:endParaRPr lang="ro-RO" b="1" dirty="0"/>
          </a:p>
          <a:p>
            <a:pPr marL="285750" indent="-285750">
              <a:buFont typeface="Arial" panose="020B0604020202020204" pitchFamily="34" charset="0"/>
              <a:buChar char="•"/>
            </a:pPr>
            <a:r>
              <a:rPr lang="en-US" b="1" dirty="0"/>
              <a:t>Pot face </a:t>
            </a:r>
            <a:r>
              <a:rPr lang="en-US" b="1" dirty="0" err="1"/>
              <a:t>fotografii</a:t>
            </a:r>
            <a:r>
              <a:rPr lang="en-US" b="1" dirty="0"/>
              <a:t> </a:t>
            </a:r>
            <a:r>
              <a:rPr lang="en-US" b="1" dirty="0" err="1"/>
              <a:t>şi</a:t>
            </a:r>
            <a:r>
              <a:rPr lang="en-US" b="1" dirty="0"/>
              <a:t> se pot </a:t>
            </a:r>
            <a:r>
              <a:rPr lang="en-US" b="1" dirty="0" err="1"/>
              <a:t>îngrămădi</a:t>
            </a:r>
            <a:r>
              <a:rPr lang="en-US" b="1" dirty="0"/>
              <a:t> </a:t>
            </a:r>
            <a:r>
              <a:rPr lang="en-US" b="1" dirty="0" err="1"/>
              <a:t>şi</a:t>
            </a:r>
            <a:r>
              <a:rPr lang="en-US" b="1" dirty="0"/>
              <a:t> </a:t>
            </a:r>
            <a:r>
              <a:rPr lang="en-US" b="1" dirty="0" err="1"/>
              <a:t>lupta</a:t>
            </a:r>
            <a:r>
              <a:rPr lang="en-US" b="1" dirty="0"/>
              <a:t> </a:t>
            </a:r>
            <a:r>
              <a:rPr lang="en-US" b="1" dirty="0" err="1"/>
              <a:t>pentru</a:t>
            </a:r>
            <a:r>
              <a:rPr lang="en-US" b="1" dirty="0"/>
              <a:t> a </a:t>
            </a:r>
            <a:r>
              <a:rPr lang="en-US" b="1" dirty="0" err="1"/>
              <a:t>adresa</a:t>
            </a:r>
            <a:r>
              <a:rPr lang="en-US" b="1" dirty="0"/>
              <a:t> </a:t>
            </a:r>
            <a:r>
              <a:rPr lang="en-US" b="1" dirty="0" err="1"/>
              <a:t>următoarea</a:t>
            </a:r>
            <a:r>
              <a:rPr lang="en-US" b="1" dirty="0"/>
              <a:t> </a:t>
            </a:r>
            <a:r>
              <a:rPr lang="en-US" b="1" dirty="0" err="1"/>
              <a:t>întrebare</a:t>
            </a:r>
            <a:r>
              <a:rPr lang="en-US" b="1" dirty="0"/>
              <a:t>. </a:t>
            </a:r>
          </a:p>
          <a:p>
            <a:pPr marL="285750" indent="-285750">
              <a:buFont typeface="Arial" panose="020B0604020202020204" pitchFamily="34" charset="0"/>
              <a:buChar char="•"/>
            </a:pPr>
            <a:r>
              <a:rPr lang="en-US" b="1" dirty="0" err="1"/>
              <a:t>Jucătorul</a:t>
            </a:r>
            <a:r>
              <a:rPr lang="en-US" b="1" dirty="0"/>
              <a:t> </a:t>
            </a:r>
            <a:r>
              <a:rPr lang="en-US" b="1" dirty="0" err="1"/>
              <a:t>va</a:t>
            </a:r>
            <a:r>
              <a:rPr lang="en-US" b="1" dirty="0"/>
              <a:t> </a:t>
            </a:r>
            <a:r>
              <a:rPr lang="en-US" b="1" dirty="0" err="1"/>
              <a:t>răspunde</a:t>
            </a:r>
            <a:r>
              <a:rPr lang="en-US" b="1" dirty="0"/>
              <a:t> la </a:t>
            </a:r>
            <a:r>
              <a:rPr lang="en-US" b="1" dirty="0" err="1"/>
              <a:t>fiecare</a:t>
            </a:r>
            <a:r>
              <a:rPr lang="en-US" b="1" dirty="0"/>
              <a:t> </a:t>
            </a:r>
            <a:r>
              <a:rPr lang="en-US" b="1" dirty="0" err="1"/>
              <a:t>întrebare</a:t>
            </a:r>
            <a:r>
              <a:rPr lang="en-US" b="1" dirty="0"/>
              <a:t> </a:t>
            </a:r>
            <a:r>
              <a:rPr lang="en-US" b="1" dirty="0" err="1"/>
              <a:t>adresată</a:t>
            </a:r>
            <a:r>
              <a:rPr lang="en-US" b="1" dirty="0"/>
              <a:t> de </a:t>
            </a:r>
            <a:r>
              <a:rPr lang="en-US" b="1" dirty="0" err="1"/>
              <a:t>jurnalişti</a:t>
            </a:r>
            <a:r>
              <a:rPr lang="en-US" b="1" dirty="0"/>
              <a:t> </a:t>
            </a:r>
            <a:r>
              <a:rPr lang="en-US" b="1" dirty="0" err="1"/>
              <a:t>şi</a:t>
            </a:r>
            <a:r>
              <a:rPr lang="en-US" b="1" dirty="0"/>
              <a:t> </a:t>
            </a:r>
            <a:r>
              <a:rPr lang="en-US" b="1" dirty="0" err="1"/>
              <a:t>astfel</a:t>
            </a:r>
            <a:r>
              <a:rPr lang="en-US" b="1" dirty="0"/>
              <a:t> </a:t>
            </a:r>
            <a:r>
              <a:rPr lang="en-US" b="1" dirty="0" err="1"/>
              <a:t>încearcă</a:t>
            </a:r>
            <a:r>
              <a:rPr lang="en-US" b="1" dirty="0"/>
              <a:t> </a:t>
            </a:r>
            <a:r>
              <a:rPr lang="en-US" b="1" dirty="0" err="1"/>
              <a:t>să</a:t>
            </a:r>
            <a:r>
              <a:rPr lang="en-US" b="1" dirty="0"/>
              <a:t> </a:t>
            </a:r>
            <a:r>
              <a:rPr lang="en-US" b="1" dirty="0" err="1"/>
              <a:t>descopere</a:t>
            </a:r>
            <a:r>
              <a:rPr lang="en-US" b="1" dirty="0"/>
              <a:t> </a:t>
            </a:r>
            <a:r>
              <a:rPr lang="en-US" b="1" dirty="0" err="1"/>
              <a:t>identitatea</a:t>
            </a:r>
            <a:r>
              <a:rPr lang="en-US" b="1" dirty="0"/>
              <a:t> </a:t>
            </a:r>
            <a:r>
              <a:rPr lang="en-US" b="1" dirty="0" err="1"/>
              <a:t>personajului</a:t>
            </a:r>
            <a:r>
              <a:rPr lang="en-US" b="1" dirty="0"/>
              <a:t>.</a:t>
            </a:r>
          </a:p>
          <a:p>
            <a:pPr marL="285750" indent="-285750">
              <a:buFont typeface="Arial" panose="020B0604020202020204" pitchFamily="34" charset="0"/>
              <a:buChar char="•"/>
            </a:pPr>
            <a:r>
              <a:rPr lang="en-US" b="1" dirty="0"/>
              <a:t> </a:t>
            </a:r>
            <a:r>
              <a:rPr lang="en-US" b="1" dirty="0" err="1"/>
              <a:t>Jocul</a:t>
            </a:r>
            <a:r>
              <a:rPr lang="en-US" b="1" dirty="0"/>
              <a:t> se </a:t>
            </a:r>
            <a:r>
              <a:rPr lang="en-US" b="1" dirty="0" err="1"/>
              <a:t>termină</a:t>
            </a:r>
            <a:r>
              <a:rPr lang="en-US" b="1" dirty="0"/>
              <a:t> </a:t>
            </a:r>
            <a:r>
              <a:rPr lang="en-US" b="1" dirty="0" err="1"/>
              <a:t>când</a:t>
            </a:r>
            <a:r>
              <a:rPr lang="en-US" b="1" dirty="0"/>
              <a:t> </a:t>
            </a:r>
            <a:r>
              <a:rPr lang="ro-RO" b="1" dirty="0"/>
              <a:t>sunt epuizate </a:t>
            </a:r>
            <a:r>
              <a:rPr lang="ro-RO" b="1" dirty="0" err="1"/>
              <a:t>intrebările</a:t>
            </a:r>
            <a:r>
              <a:rPr lang="ro-RO" b="1" dirty="0"/>
              <a:t> pentru </a:t>
            </a:r>
            <a:r>
              <a:rPr lang="en-US" b="1" dirty="0"/>
              <a:t>persona</a:t>
            </a:r>
            <a:r>
              <a:rPr lang="ro-RO" b="1" dirty="0"/>
              <a:t>j.</a:t>
            </a:r>
            <a:endParaRPr lang="en-US" b="1" dirty="0"/>
          </a:p>
          <a:p>
            <a:endParaRPr lang="en-US" dirty="0"/>
          </a:p>
        </p:txBody>
      </p:sp>
    </p:spTree>
    <p:extLst>
      <p:ext uri="{BB962C8B-B14F-4D97-AF65-F5344CB8AC3E}">
        <p14:creationId xmlns:p14="http://schemas.microsoft.com/office/powerpoint/2010/main" val="308591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9F16C-92C3-E06D-89A2-928C17792198}"/>
              </a:ext>
            </a:extLst>
          </p:cNvPr>
          <p:cNvSpPr>
            <a:spLocks noGrp="1"/>
          </p:cNvSpPr>
          <p:nvPr>
            <p:ph type="title"/>
          </p:nvPr>
        </p:nvSpPr>
        <p:spPr>
          <a:xfrm>
            <a:off x="714703" y="614855"/>
            <a:ext cx="9579477" cy="1219311"/>
          </a:xfrm>
        </p:spPr>
        <p:txBody>
          <a:bodyPr>
            <a:normAutofit fontScale="90000"/>
          </a:bodyPr>
          <a:lstStyle/>
          <a:p>
            <a:r>
              <a:rPr lang="en-US" sz="2700" dirty="0"/>
              <a:t> </a:t>
            </a:r>
            <a:r>
              <a:rPr lang="en-US" sz="2700" b="1" dirty="0" err="1">
                <a:solidFill>
                  <a:schemeClr val="tx1"/>
                </a:solidFill>
              </a:rPr>
              <a:t>Profesorul</a:t>
            </a:r>
            <a:r>
              <a:rPr lang="en-US" sz="2700" b="1" dirty="0">
                <a:solidFill>
                  <a:schemeClr val="tx1"/>
                </a:solidFill>
              </a:rPr>
              <a:t> </a:t>
            </a:r>
            <a:r>
              <a:rPr lang="en-US" sz="2700" b="1" dirty="0" err="1">
                <a:solidFill>
                  <a:schemeClr val="tx1"/>
                </a:solidFill>
              </a:rPr>
              <a:t>îndrumă</a:t>
            </a:r>
            <a:r>
              <a:rPr lang="en-US" sz="2700" b="1" dirty="0">
                <a:solidFill>
                  <a:schemeClr val="tx1"/>
                </a:solidFill>
              </a:rPr>
              <a:t> </a:t>
            </a:r>
            <a:r>
              <a:rPr lang="en-US" sz="2700" b="1" dirty="0" err="1">
                <a:solidFill>
                  <a:schemeClr val="tx1"/>
                </a:solidFill>
              </a:rPr>
              <a:t>grupul</a:t>
            </a:r>
            <a:r>
              <a:rPr lang="en-US" sz="2700" b="1" dirty="0">
                <a:solidFill>
                  <a:schemeClr val="tx1"/>
                </a:solidFill>
              </a:rPr>
              <a:t> </a:t>
            </a:r>
            <a:r>
              <a:rPr lang="en-US" sz="2700" b="1" dirty="0" err="1">
                <a:solidFill>
                  <a:schemeClr val="tx1"/>
                </a:solidFill>
              </a:rPr>
              <a:t>spre</a:t>
            </a:r>
            <a:r>
              <a:rPr lang="en-US" sz="2700" b="1" dirty="0">
                <a:solidFill>
                  <a:schemeClr val="tx1"/>
                </a:solidFill>
              </a:rPr>
              <a:t> </a:t>
            </a:r>
            <a:r>
              <a:rPr lang="en-US" sz="2700" b="1" dirty="0" err="1">
                <a:solidFill>
                  <a:schemeClr val="tx1"/>
                </a:solidFill>
              </a:rPr>
              <a:t>tipul</a:t>
            </a:r>
            <a:r>
              <a:rPr lang="en-US" sz="2700" b="1" dirty="0">
                <a:solidFill>
                  <a:schemeClr val="tx1"/>
                </a:solidFill>
              </a:rPr>
              <a:t> de </a:t>
            </a:r>
            <a:r>
              <a:rPr lang="en-US" sz="2700" b="1" dirty="0" err="1">
                <a:solidFill>
                  <a:schemeClr val="tx1"/>
                </a:solidFill>
              </a:rPr>
              <a:t>întrebări</a:t>
            </a:r>
            <a:r>
              <a:rPr lang="en-US" sz="2700" b="1" dirty="0">
                <a:solidFill>
                  <a:schemeClr val="tx1"/>
                </a:solidFill>
              </a:rPr>
              <a:t> </a:t>
            </a:r>
            <a:r>
              <a:rPr lang="en-US" sz="2700" b="1" dirty="0" err="1">
                <a:solidFill>
                  <a:schemeClr val="tx1"/>
                </a:solidFill>
              </a:rPr>
              <a:t>ce</a:t>
            </a:r>
            <a:r>
              <a:rPr lang="en-US" sz="2700" b="1" dirty="0">
                <a:solidFill>
                  <a:schemeClr val="tx1"/>
                </a:solidFill>
              </a:rPr>
              <a:t> le-</a:t>
            </a:r>
            <a:r>
              <a:rPr lang="en-US" sz="2700" b="1" dirty="0" err="1">
                <a:solidFill>
                  <a:schemeClr val="tx1"/>
                </a:solidFill>
              </a:rPr>
              <a:t>ar</a:t>
            </a:r>
            <a:r>
              <a:rPr lang="en-US" sz="2700" b="1" dirty="0">
                <a:solidFill>
                  <a:schemeClr val="tx1"/>
                </a:solidFill>
              </a:rPr>
              <a:t> </a:t>
            </a:r>
            <a:r>
              <a:rPr lang="en-US" sz="2700" b="1" dirty="0" err="1">
                <a:solidFill>
                  <a:schemeClr val="tx1"/>
                </a:solidFill>
              </a:rPr>
              <a:t>putea</a:t>
            </a:r>
            <a:r>
              <a:rPr lang="en-US" sz="2700" b="1" dirty="0">
                <a:solidFill>
                  <a:schemeClr val="tx1"/>
                </a:solidFill>
              </a:rPr>
              <a:t> </a:t>
            </a:r>
            <a:r>
              <a:rPr lang="en-US" sz="2700" b="1" dirty="0" err="1">
                <a:solidFill>
                  <a:schemeClr val="tx1"/>
                </a:solidFill>
              </a:rPr>
              <a:t>adresa</a:t>
            </a:r>
            <a:r>
              <a:rPr lang="en-US" sz="2700" b="1" dirty="0">
                <a:solidFill>
                  <a:schemeClr val="tx1"/>
                </a:solidFill>
              </a:rPr>
              <a:t> </a:t>
            </a:r>
            <a:r>
              <a:rPr lang="en-US" sz="2700" b="1" dirty="0" err="1">
                <a:solidFill>
                  <a:schemeClr val="tx1"/>
                </a:solidFill>
              </a:rPr>
              <a:t>pentru</a:t>
            </a:r>
            <a:r>
              <a:rPr lang="en-US" sz="2700" b="1" dirty="0">
                <a:solidFill>
                  <a:schemeClr val="tx1"/>
                </a:solidFill>
              </a:rPr>
              <a:t> a </a:t>
            </a:r>
            <a:r>
              <a:rPr lang="en-US" sz="2700" b="1" dirty="0" err="1">
                <a:solidFill>
                  <a:schemeClr val="tx1"/>
                </a:solidFill>
              </a:rPr>
              <a:t>dezvălui</a:t>
            </a:r>
            <a:r>
              <a:rPr lang="en-US" sz="2700" b="1" dirty="0">
                <a:solidFill>
                  <a:schemeClr val="tx1"/>
                </a:solidFill>
              </a:rPr>
              <a:t> </a:t>
            </a:r>
            <a:r>
              <a:rPr lang="en-US" sz="2700" b="1" dirty="0" err="1">
                <a:solidFill>
                  <a:schemeClr val="tx1"/>
                </a:solidFill>
              </a:rPr>
              <a:t>identitatea</a:t>
            </a:r>
            <a:r>
              <a:rPr lang="en-US" sz="2700" b="1" dirty="0">
                <a:solidFill>
                  <a:schemeClr val="tx1"/>
                </a:solidFill>
              </a:rPr>
              <a:t> </a:t>
            </a:r>
            <a:r>
              <a:rPr lang="en-US" sz="2700" b="1" dirty="0" err="1">
                <a:solidFill>
                  <a:schemeClr val="tx1"/>
                </a:solidFill>
              </a:rPr>
              <a:t>personajului</a:t>
            </a:r>
            <a:r>
              <a:rPr lang="en-US" sz="2700" b="1" dirty="0">
                <a:solidFill>
                  <a:schemeClr val="tx1"/>
                </a:solidFill>
              </a:rPr>
              <a:t>.</a:t>
            </a:r>
          </a:p>
        </p:txBody>
      </p:sp>
      <p:graphicFrame>
        <p:nvGraphicFramePr>
          <p:cNvPr id="5" name="Table 4">
            <a:extLst>
              <a:ext uri="{FF2B5EF4-FFF2-40B4-BE49-F238E27FC236}">
                <a16:creationId xmlns:a16="http://schemas.microsoft.com/office/drawing/2014/main" id="{0E1F3B73-6B1F-4031-DA79-C9688CA2A918}"/>
              </a:ext>
            </a:extLst>
          </p:cNvPr>
          <p:cNvGraphicFramePr>
            <a:graphicFrameLocks noGrp="1"/>
          </p:cNvGraphicFramePr>
          <p:nvPr>
            <p:extLst>
              <p:ext uri="{D42A27DB-BD31-4B8C-83A1-F6EECF244321}">
                <p14:modId xmlns:p14="http://schemas.microsoft.com/office/powerpoint/2010/main" val="3544760389"/>
              </p:ext>
            </p:extLst>
          </p:nvPr>
        </p:nvGraphicFramePr>
        <p:xfrm>
          <a:off x="254292" y="2095135"/>
          <a:ext cx="6430287" cy="4231685"/>
        </p:xfrm>
        <a:graphic>
          <a:graphicData uri="http://schemas.openxmlformats.org/drawingml/2006/table">
            <a:tbl>
              <a:tblPr firstRow="1" firstCol="1" bandRow="1">
                <a:tableStyleId>{5C22544A-7EE6-4342-B048-85BDC9FD1C3A}</a:tableStyleId>
              </a:tblPr>
              <a:tblGrid>
                <a:gridCol w="2308618">
                  <a:extLst>
                    <a:ext uri="{9D8B030D-6E8A-4147-A177-3AD203B41FA5}">
                      <a16:colId xmlns:a16="http://schemas.microsoft.com/office/drawing/2014/main" val="4156886311"/>
                    </a:ext>
                  </a:extLst>
                </a:gridCol>
                <a:gridCol w="4121669">
                  <a:extLst>
                    <a:ext uri="{9D8B030D-6E8A-4147-A177-3AD203B41FA5}">
                      <a16:colId xmlns:a16="http://schemas.microsoft.com/office/drawing/2014/main" val="2303681608"/>
                    </a:ext>
                  </a:extLst>
                </a:gridCol>
              </a:tblGrid>
              <a:tr h="1199075">
                <a:tc>
                  <a:txBody>
                    <a:bodyPr/>
                    <a:lstStyle/>
                    <a:p>
                      <a:pPr marL="0" marR="0" algn="just">
                        <a:lnSpc>
                          <a:spcPct val="115000"/>
                        </a:lnSpc>
                        <a:spcBef>
                          <a:spcPts val="0"/>
                        </a:spcBef>
                        <a:spcAft>
                          <a:spcPts val="0"/>
                        </a:spcAft>
                      </a:pPr>
                      <a:r>
                        <a:rPr lang="en-US" sz="1200" dirty="0" err="1">
                          <a:solidFill>
                            <a:schemeClr val="tx1"/>
                          </a:solidFill>
                          <a:effectLst/>
                        </a:rPr>
                        <a:t>Introducere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b="1" dirty="0">
                          <a:solidFill>
                            <a:schemeClr val="tx1"/>
                          </a:solidFill>
                          <a:effectLst/>
                        </a:rPr>
                        <a:t>Un </a:t>
                      </a:r>
                      <a:r>
                        <a:rPr lang="en-US" sz="1400" b="1" dirty="0" err="1">
                          <a:solidFill>
                            <a:schemeClr val="tx1"/>
                          </a:solidFill>
                          <a:effectLst/>
                        </a:rPr>
                        <a:t>joc</a:t>
                      </a:r>
                      <a:r>
                        <a:rPr lang="en-US" sz="1400" b="1" dirty="0">
                          <a:solidFill>
                            <a:schemeClr val="tx1"/>
                          </a:solidFill>
                          <a:effectLst/>
                        </a:rPr>
                        <a:t> </a:t>
                      </a:r>
                      <a:r>
                        <a:rPr lang="en-US" sz="1400" b="1" dirty="0" err="1">
                          <a:solidFill>
                            <a:schemeClr val="tx1"/>
                          </a:solidFill>
                          <a:effectLst/>
                        </a:rPr>
                        <a:t>foarte</a:t>
                      </a:r>
                      <a:r>
                        <a:rPr lang="en-US" sz="1400" b="1" dirty="0">
                          <a:solidFill>
                            <a:schemeClr val="tx1"/>
                          </a:solidFill>
                          <a:effectLst/>
                        </a:rPr>
                        <a:t> </a:t>
                      </a:r>
                      <a:r>
                        <a:rPr lang="en-US" sz="1400" b="1" dirty="0" err="1">
                          <a:solidFill>
                            <a:schemeClr val="tx1"/>
                          </a:solidFill>
                          <a:effectLst/>
                        </a:rPr>
                        <a:t>creativ</a:t>
                      </a:r>
                      <a:r>
                        <a:rPr lang="en-US" sz="1400" b="1" dirty="0">
                          <a:solidFill>
                            <a:schemeClr val="tx1"/>
                          </a:solidFill>
                          <a:effectLst/>
                        </a:rPr>
                        <a:t>, </a:t>
                      </a:r>
                      <a:r>
                        <a:rPr lang="en-US" sz="1400" b="1" dirty="0" err="1">
                          <a:solidFill>
                            <a:schemeClr val="tx1"/>
                          </a:solidFill>
                          <a:effectLst/>
                        </a:rPr>
                        <a:t>motivant</a:t>
                      </a:r>
                      <a:r>
                        <a:rPr lang="en-US" sz="1400" b="1" dirty="0">
                          <a:solidFill>
                            <a:schemeClr val="tx1"/>
                          </a:solidFill>
                          <a:effectLst/>
                        </a:rPr>
                        <a:t>, care </a:t>
                      </a:r>
                      <a:r>
                        <a:rPr lang="en-US" sz="1400" b="1" dirty="0" err="1">
                          <a:solidFill>
                            <a:schemeClr val="tx1"/>
                          </a:solidFill>
                          <a:effectLst/>
                        </a:rPr>
                        <a:t>îmbunătăţeşte</a:t>
                      </a:r>
                      <a:r>
                        <a:rPr lang="en-US" sz="1400" b="1" dirty="0">
                          <a:solidFill>
                            <a:schemeClr val="tx1"/>
                          </a:solidFill>
                          <a:effectLst/>
                        </a:rPr>
                        <a:t> </a:t>
                      </a:r>
                      <a:r>
                        <a:rPr lang="en-US" sz="1400" b="1" dirty="0" err="1">
                          <a:solidFill>
                            <a:schemeClr val="tx1"/>
                          </a:solidFill>
                          <a:effectLst/>
                        </a:rPr>
                        <a:t>puterea</a:t>
                      </a:r>
                      <a:r>
                        <a:rPr lang="en-US" sz="1400" b="1" dirty="0">
                          <a:solidFill>
                            <a:schemeClr val="tx1"/>
                          </a:solidFill>
                          <a:effectLst/>
                        </a:rPr>
                        <a:t> de </a:t>
                      </a:r>
                      <a:r>
                        <a:rPr lang="en-US" sz="1400" b="1" dirty="0" err="1">
                          <a:solidFill>
                            <a:schemeClr val="tx1"/>
                          </a:solidFill>
                          <a:effectLst/>
                        </a:rPr>
                        <a:t>deducere</a:t>
                      </a:r>
                      <a:r>
                        <a:rPr lang="en-US" sz="1400" b="1" dirty="0">
                          <a:solidFill>
                            <a:schemeClr val="tx1"/>
                          </a:solidFill>
                          <a:effectLst/>
                        </a:rPr>
                        <a:t> </a:t>
                      </a:r>
                      <a:r>
                        <a:rPr lang="en-US" sz="1400" b="1" dirty="0" err="1">
                          <a:solidFill>
                            <a:schemeClr val="tx1"/>
                          </a:solidFill>
                          <a:effectLst/>
                        </a:rPr>
                        <a:t>şi</a:t>
                      </a:r>
                      <a:r>
                        <a:rPr lang="en-US" sz="1400" b="1" dirty="0">
                          <a:solidFill>
                            <a:schemeClr val="tx1"/>
                          </a:solidFill>
                          <a:effectLst/>
                        </a:rPr>
                        <a:t> de a </a:t>
                      </a:r>
                      <a:r>
                        <a:rPr lang="en-US" sz="1400" b="1" dirty="0" err="1">
                          <a:solidFill>
                            <a:schemeClr val="tx1"/>
                          </a:solidFill>
                          <a:effectLst/>
                        </a:rPr>
                        <a:t>trage</a:t>
                      </a:r>
                      <a:r>
                        <a:rPr lang="en-US" sz="1400" b="1" dirty="0">
                          <a:solidFill>
                            <a:schemeClr val="tx1"/>
                          </a:solidFill>
                          <a:effectLst/>
                        </a:rPr>
                        <a:t> </a:t>
                      </a:r>
                      <a:r>
                        <a:rPr lang="en-US" sz="1400" b="1" dirty="0" err="1">
                          <a:solidFill>
                            <a:schemeClr val="tx1"/>
                          </a:solidFill>
                          <a:effectLst/>
                        </a:rPr>
                        <a:t>concluzii</a:t>
                      </a:r>
                      <a:r>
                        <a:rPr lang="en-US" sz="1400" b="1" dirty="0">
                          <a:solidFill>
                            <a:schemeClr val="tx1"/>
                          </a:solidFill>
                          <a:effectLst/>
                        </a:rPr>
                        <a:t>, </a:t>
                      </a:r>
                      <a:r>
                        <a:rPr lang="en-US" sz="1400" b="1" dirty="0" err="1">
                          <a:solidFill>
                            <a:schemeClr val="tx1"/>
                          </a:solidFill>
                          <a:effectLst/>
                        </a:rPr>
                        <a:t>în</a:t>
                      </a:r>
                      <a:r>
                        <a:rPr lang="en-US" sz="1400" b="1" dirty="0">
                          <a:solidFill>
                            <a:schemeClr val="tx1"/>
                          </a:solidFill>
                          <a:effectLst/>
                        </a:rPr>
                        <a:t> </a:t>
                      </a:r>
                      <a:r>
                        <a:rPr lang="en-US" sz="1400" b="1" dirty="0" err="1">
                          <a:solidFill>
                            <a:schemeClr val="tx1"/>
                          </a:solidFill>
                          <a:effectLst/>
                        </a:rPr>
                        <a:t>acelaşi</a:t>
                      </a:r>
                      <a:r>
                        <a:rPr lang="en-US" sz="1400" b="1" dirty="0">
                          <a:solidFill>
                            <a:schemeClr val="tx1"/>
                          </a:solidFill>
                          <a:effectLst/>
                        </a:rPr>
                        <a:t> </a:t>
                      </a:r>
                      <a:r>
                        <a:rPr lang="en-US" sz="1400" b="1" dirty="0" err="1">
                          <a:solidFill>
                            <a:schemeClr val="tx1"/>
                          </a:solidFill>
                          <a:effectLst/>
                        </a:rPr>
                        <a:t>timp</a:t>
                      </a:r>
                      <a:r>
                        <a:rPr lang="en-US" sz="1400" b="1" dirty="0">
                          <a:solidFill>
                            <a:schemeClr val="tx1"/>
                          </a:solidFill>
                          <a:effectLst/>
                        </a:rPr>
                        <a:t> </a:t>
                      </a:r>
                      <a:r>
                        <a:rPr lang="en-US" sz="1400" b="1" dirty="0" err="1">
                          <a:solidFill>
                            <a:schemeClr val="tx1"/>
                          </a:solidFill>
                          <a:effectLst/>
                        </a:rPr>
                        <a:t>asigură</a:t>
                      </a:r>
                      <a:r>
                        <a:rPr lang="en-US" sz="1400" b="1" dirty="0">
                          <a:solidFill>
                            <a:schemeClr val="tx1"/>
                          </a:solidFill>
                          <a:effectLst/>
                        </a:rPr>
                        <a:t> o </a:t>
                      </a:r>
                      <a:r>
                        <a:rPr lang="en-US" sz="1400" b="1" dirty="0" err="1">
                          <a:solidFill>
                            <a:schemeClr val="tx1"/>
                          </a:solidFill>
                          <a:effectLst/>
                        </a:rPr>
                        <a:t>bună</a:t>
                      </a:r>
                      <a:r>
                        <a:rPr lang="en-US" sz="1400" b="1" dirty="0">
                          <a:solidFill>
                            <a:schemeClr val="tx1"/>
                          </a:solidFill>
                          <a:effectLst/>
                        </a:rPr>
                        <a:t> </a:t>
                      </a:r>
                      <a:r>
                        <a:rPr lang="en-US" sz="1400" b="1" dirty="0" err="1">
                          <a:solidFill>
                            <a:schemeClr val="tx1"/>
                          </a:solidFill>
                          <a:effectLst/>
                        </a:rPr>
                        <a:t>oportunitate</a:t>
                      </a:r>
                      <a:r>
                        <a:rPr lang="en-US" sz="1400" b="1" dirty="0">
                          <a:solidFill>
                            <a:schemeClr val="tx1"/>
                          </a:solidFill>
                          <a:effectLst/>
                        </a:rPr>
                        <a:t> </a:t>
                      </a:r>
                      <a:r>
                        <a:rPr lang="en-US" sz="1400" b="1" dirty="0" err="1">
                          <a:solidFill>
                            <a:schemeClr val="tx1"/>
                          </a:solidFill>
                          <a:effectLst/>
                        </a:rPr>
                        <a:t>pentru</a:t>
                      </a:r>
                      <a:r>
                        <a:rPr lang="en-US" sz="1400" b="1" dirty="0">
                          <a:solidFill>
                            <a:schemeClr val="tx1"/>
                          </a:solidFill>
                          <a:effectLst/>
                        </a:rPr>
                        <a:t> a practica o </a:t>
                      </a:r>
                      <a:r>
                        <a:rPr lang="en-US" sz="1400" b="1" dirty="0" err="1">
                          <a:solidFill>
                            <a:schemeClr val="tx1"/>
                          </a:solidFill>
                          <a:effectLst/>
                        </a:rPr>
                        <a:t>activitate</a:t>
                      </a:r>
                      <a:r>
                        <a:rPr lang="en-US" sz="1400" b="1" dirty="0">
                          <a:solidFill>
                            <a:schemeClr val="tx1"/>
                          </a:solidFill>
                          <a:effectLst/>
                        </a:rPr>
                        <a:t> de </a:t>
                      </a:r>
                      <a:r>
                        <a:rPr lang="en-US" sz="1400" b="1" dirty="0" err="1">
                          <a:solidFill>
                            <a:schemeClr val="tx1"/>
                          </a:solidFill>
                          <a:effectLst/>
                        </a:rPr>
                        <a:t>întrebări</a:t>
                      </a:r>
                      <a:r>
                        <a:rPr lang="en-US" sz="1400" b="1" dirty="0">
                          <a:solidFill>
                            <a:schemeClr val="tx1"/>
                          </a:solidFill>
                          <a:effectLst/>
                        </a:rPr>
                        <a:t> </a:t>
                      </a:r>
                      <a:r>
                        <a:rPr lang="en-US" sz="1400" b="1" dirty="0" err="1">
                          <a:solidFill>
                            <a:schemeClr val="tx1"/>
                          </a:solidFill>
                          <a:effectLst/>
                        </a:rPr>
                        <a:t>şi</a:t>
                      </a:r>
                      <a:r>
                        <a:rPr lang="en-US" sz="1400" b="1" dirty="0">
                          <a:solidFill>
                            <a:schemeClr val="tx1"/>
                          </a:solidFill>
                          <a:effectLst/>
                        </a:rPr>
                        <a:t> </a:t>
                      </a:r>
                      <a:r>
                        <a:rPr lang="en-US" sz="1400" b="1" dirty="0" err="1">
                          <a:solidFill>
                            <a:schemeClr val="tx1"/>
                          </a:solidFill>
                          <a:effectLst/>
                        </a:rPr>
                        <a:t>răspunsuri</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309832"/>
                  </a:ext>
                </a:extLst>
              </a:tr>
              <a:tr h="589788">
                <a:tc>
                  <a:txBody>
                    <a:bodyPr/>
                    <a:lstStyle/>
                    <a:p>
                      <a:pPr marL="0" marR="0" algn="just">
                        <a:lnSpc>
                          <a:spcPct val="115000"/>
                        </a:lnSpc>
                        <a:spcBef>
                          <a:spcPts val="0"/>
                        </a:spcBef>
                        <a:spcAft>
                          <a:spcPts val="0"/>
                        </a:spcAft>
                      </a:pPr>
                      <a:r>
                        <a:rPr lang="en-US" sz="1200" dirty="0" err="1">
                          <a:solidFill>
                            <a:schemeClr val="tx1"/>
                          </a:solidFill>
                          <a:effectLst/>
                        </a:rPr>
                        <a:t>Vârstă</a:t>
                      </a:r>
                      <a:r>
                        <a:rPr lang="en-US" sz="1200" dirty="0">
                          <a:solidFill>
                            <a:schemeClr val="tx1"/>
                          </a:solidFill>
                          <a:effectLst/>
                        </a:rPr>
                        <a:t> </a:t>
                      </a:r>
                      <a:endParaRPr lang="en-US" sz="1100" dirty="0">
                        <a:solidFill>
                          <a:schemeClr val="tx1"/>
                        </a:solidFill>
                        <a:effectLst/>
                      </a:endParaRPr>
                    </a:p>
                    <a:p>
                      <a:pPr marL="0" marR="0" algn="just">
                        <a:lnSpc>
                          <a:spcPct val="115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b="1" dirty="0">
                          <a:effectLst/>
                        </a:rPr>
                        <a:t>12+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1725449"/>
                  </a:ext>
                </a:extLst>
              </a:tr>
              <a:tr h="285143">
                <a:tc>
                  <a:txBody>
                    <a:bodyPr/>
                    <a:lstStyle/>
                    <a:p>
                      <a:pPr marL="0" marR="0" algn="just">
                        <a:lnSpc>
                          <a:spcPct val="115000"/>
                        </a:lnSpc>
                        <a:spcBef>
                          <a:spcPts val="0"/>
                        </a:spcBef>
                        <a:spcAft>
                          <a:spcPts val="0"/>
                        </a:spcAft>
                      </a:pPr>
                      <a:r>
                        <a:rPr lang="en-US" sz="1200" dirty="0">
                          <a:solidFill>
                            <a:schemeClr val="tx1"/>
                          </a:solidFill>
                          <a:effectLst/>
                        </a:rPr>
                        <a:t>Nivel </a:t>
                      </a:r>
                      <a:r>
                        <a:rPr lang="en-US" sz="1200" dirty="0" err="1">
                          <a:solidFill>
                            <a:schemeClr val="tx1"/>
                          </a:solidFill>
                          <a:effectLst/>
                        </a:rPr>
                        <a:t>limbă</a:t>
                      </a:r>
                      <a:r>
                        <a:rPr lang="en-US" sz="1200" dirty="0">
                          <a:solidFill>
                            <a:schemeClr val="tx1"/>
                          </a:solidFill>
                          <a:effectLst/>
                        </a:rPr>
                        <a:t> </a:t>
                      </a:r>
                      <a:r>
                        <a:rPr lang="en-US" sz="1200" dirty="0" err="1">
                          <a:solidFill>
                            <a:schemeClr val="tx1"/>
                          </a:solidFill>
                          <a:effectLst/>
                        </a:rPr>
                        <a:t>străină</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b="1" dirty="0">
                          <a:effectLst/>
                        </a:rPr>
                        <a:t>B1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9130079"/>
                  </a:ext>
                </a:extLst>
              </a:tr>
              <a:tr h="285143">
                <a:tc>
                  <a:txBody>
                    <a:bodyPr/>
                    <a:lstStyle/>
                    <a:p>
                      <a:pPr marL="0" marR="0" algn="just">
                        <a:lnSpc>
                          <a:spcPct val="115000"/>
                        </a:lnSpc>
                        <a:spcBef>
                          <a:spcPts val="0"/>
                        </a:spcBef>
                        <a:spcAft>
                          <a:spcPts val="0"/>
                        </a:spcAft>
                      </a:pPr>
                      <a:r>
                        <a:rPr lang="en-US" sz="1200" b="1" dirty="0">
                          <a:solidFill>
                            <a:schemeClr val="tx1"/>
                          </a:solidFill>
                          <a:effectLst/>
                        </a:rPr>
                        <a:t>Timp</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b="1" dirty="0">
                          <a:effectLst/>
                        </a:rPr>
                        <a:t>30 min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6983441"/>
                  </a:ext>
                </a:extLst>
              </a:tr>
              <a:tr h="357202">
                <a:tc>
                  <a:txBody>
                    <a:bodyPr/>
                    <a:lstStyle/>
                    <a:p>
                      <a:pPr marL="0" marR="0" algn="just">
                        <a:lnSpc>
                          <a:spcPct val="115000"/>
                        </a:lnSpc>
                        <a:spcBef>
                          <a:spcPts val="0"/>
                        </a:spcBef>
                        <a:spcAft>
                          <a:spcPts val="0"/>
                        </a:spcAft>
                      </a:pPr>
                      <a:r>
                        <a:rPr lang="en-US" sz="1200" dirty="0" err="1">
                          <a:solidFill>
                            <a:schemeClr val="tx1"/>
                          </a:solidFill>
                          <a:effectLst/>
                        </a:rPr>
                        <a:t>Locaţie</a:t>
                      </a:r>
                      <a:r>
                        <a:rPr lang="en-US" sz="1200" dirty="0">
                          <a:solidFill>
                            <a:schemeClr val="tx1"/>
                          </a:solidFill>
                          <a:effectLst/>
                        </a:rPr>
                        <a: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b="1" dirty="0">
                          <a:effectLst/>
                        </a:rPr>
                        <a:t>Aer liber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0336186"/>
                  </a:ext>
                </a:extLst>
              </a:tr>
              <a:tr h="1503718">
                <a:tc>
                  <a:txBody>
                    <a:bodyPr/>
                    <a:lstStyle/>
                    <a:p>
                      <a:pPr marL="0" marR="0" algn="just">
                        <a:lnSpc>
                          <a:spcPct val="115000"/>
                        </a:lnSpc>
                        <a:spcBef>
                          <a:spcPts val="0"/>
                        </a:spcBef>
                        <a:spcAft>
                          <a:spcPts val="0"/>
                        </a:spcAft>
                      </a:pPr>
                      <a:r>
                        <a:rPr lang="en-US" sz="1200" b="1" dirty="0" err="1">
                          <a:solidFill>
                            <a:schemeClr val="tx1"/>
                          </a:solidFill>
                          <a:effectLst/>
                        </a:rPr>
                        <a:t>Conţinut</a:t>
                      </a:r>
                      <a:r>
                        <a:rPr lang="en-US" sz="1200" b="1" dirty="0">
                          <a:solidFill>
                            <a:schemeClr val="tx1"/>
                          </a:solidFill>
                          <a:effectLst/>
                        </a:rPr>
                        <a:t> </a:t>
                      </a:r>
                      <a:r>
                        <a:rPr lang="en-US" sz="1200" b="1" dirty="0" err="1">
                          <a:solidFill>
                            <a:schemeClr val="tx1"/>
                          </a:solidFill>
                          <a:effectLst/>
                        </a:rPr>
                        <a:t>şi</a:t>
                      </a:r>
                      <a:r>
                        <a:rPr lang="en-US" sz="1200" b="1" dirty="0">
                          <a:solidFill>
                            <a:schemeClr val="tx1"/>
                          </a:solidFill>
                          <a:effectLst/>
                        </a:rPr>
                        <a:t> </a:t>
                      </a:r>
                      <a:r>
                        <a:rPr lang="en-US" sz="1200" b="1" dirty="0" err="1">
                          <a:solidFill>
                            <a:schemeClr val="tx1"/>
                          </a:solidFill>
                          <a:effectLst/>
                        </a:rPr>
                        <a:t>limbaj</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b="1" dirty="0" err="1">
                          <a:effectLst/>
                        </a:rPr>
                        <a:t>Jurnaliştii</a:t>
                      </a:r>
                      <a:r>
                        <a:rPr lang="en-US" sz="1200" b="1" dirty="0">
                          <a:effectLst/>
                        </a:rPr>
                        <a:t> </a:t>
                      </a:r>
                      <a:r>
                        <a:rPr lang="en-US" sz="1200" b="1" dirty="0" err="1">
                          <a:effectLst/>
                        </a:rPr>
                        <a:t>trebuie</a:t>
                      </a:r>
                      <a:r>
                        <a:rPr lang="en-US" sz="1200" b="1" dirty="0">
                          <a:effectLst/>
                        </a:rPr>
                        <a:t> </a:t>
                      </a:r>
                      <a:r>
                        <a:rPr lang="en-US" sz="1200" b="1" dirty="0" err="1">
                          <a:effectLst/>
                        </a:rPr>
                        <a:t>să</a:t>
                      </a:r>
                      <a:r>
                        <a:rPr lang="en-US" sz="1200" b="1" dirty="0">
                          <a:effectLst/>
                        </a:rPr>
                        <a:t> </a:t>
                      </a:r>
                      <a:r>
                        <a:rPr lang="en-US" sz="1200" b="1" dirty="0" err="1">
                          <a:effectLst/>
                        </a:rPr>
                        <a:t>țină</a:t>
                      </a:r>
                      <a:r>
                        <a:rPr lang="en-US" sz="1200" b="1" dirty="0">
                          <a:effectLst/>
                        </a:rPr>
                        <a:t> </a:t>
                      </a:r>
                      <a:r>
                        <a:rPr lang="en-US" sz="1200" b="1" dirty="0" err="1">
                          <a:effectLst/>
                        </a:rPr>
                        <a:t>minte</a:t>
                      </a:r>
                      <a:r>
                        <a:rPr lang="en-US" sz="1200" b="1" dirty="0">
                          <a:effectLst/>
                        </a:rPr>
                        <a:t> date </a:t>
                      </a:r>
                      <a:r>
                        <a:rPr lang="en-US" sz="1200" b="1" dirty="0" err="1">
                          <a:effectLst/>
                        </a:rPr>
                        <a:t>despre</a:t>
                      </a:r>
                      <a:r>
                        <a:rPr lang="en-US" sz="1200" b="1" dirty="0">
                          <a:effectLst/>
                        </a:rPr>
                        <a:t> </a:t>
                      </a:r>
                      <a:r>
                        <a:rPr lang="en-US" sz="1200" b="1" dirty="0" err="1">
                          <a:effectLst/>
                        </a:rPr>
                        <a:t>personajul</a:t>
                      </a:r>
                      <a:r>
                        <a:rPr lang="en-US" sz="1200" b="1" dirty="0">
                          <a:effectLst/>
                        </a:rPr>
                        <a:t> ales </a:t>
                      </a:r>
                      <a:r>
                        <a:rPr lang="en-US" sz="1200" b="1" dirty="0" err="1">
                          <a:effectLst/>
                        </a:rPr>
                        <a:t>şi</a:t>
                      </a:r>
                      <a:r>
                        <a:rPr lang="en-US" sz="1200" b="1" dirty="0">
                          <a:effectLst/>
                        </a:rPr>
                        <a:t> </a:t>
                      </a:r>
                      <a:r>
                        <a:rPr lang="en-US" sz="1200" b="1" dirty="0" err="1">
                          <a:effectLst/>
                        </a:rPr>
                        <a:t>să</a:t>
                      </a:r>
                      <a:r>
                        <a:rPr lang="en-US" sz="1200" b="1" dirty="0">
                          <a:effectLst/>
                        </a:rPr>
                        <a:t> </a:t>
                      </a:r>
                      <a:r>
                        <a:rPr lang="en-US" sz="1200" b="1" dirty="0" err="1">
                          <a:effectLst/>
                        </a:rPr>
                        <a:t>găsească</a:t>
                      </a:r>
                      <a:r>
                        <a:rPr lang="en-US" sz="1200" b="1" dirty="0">
                          <a:effectLst/>
                        </a:rPr>
                        <a:t> </a:t>
                      </a:r>
                      <a:r>
                        <a:rPr lang="en-US" sz="1200" b="1" dirty="0" err="1">
                          <a:effectLst/>
                        </a:rPr>
                        <a:t>întrebări</a:t>
                      </a:r>
                      <a:r>
                        <a:rPr lang="en-US" sz="1200" b="1" dirty="0">
                          <a:effectLst/>
                        </a:rPr>
                        <a:t> </a:t>
                      </a:r>
                      <a:r>
                        <a:rPr lang="en-US" sz="1200" b="1" dirty="0" err="1">
                          <a:effectLst/>
                        </a:rPr>
                        <a:t>astfel</a:t>
                      </a:r>
                      <a:r>
                        <a:rPr lang="en-US" sz="1200" b="1" dirty="0">
                          <a:effectLst/>
                        </a:rPr>
                        <a:t> </a:t>
                      </a:r>
                      <a:r>
                        <a:rPr lang="en-US" sz="1200" b="1" dirty="0" err="1">
                          <a:effectLst/>
                        </a:rPr>
                        <a:t>încât</a:t>
                      </a:r>
                      <a:r>
                        <a:rPr lang="en-US" sz="1200" b="1" dirty="0">
                          <a:effectLst/>
                        </a:rPr>
                        <a:t> </a:t>
                      </a:r>
                      <a:r>
                        <a:rPr lang="en-US" sz="1200" b="1" dirty="0" err="1">
                          <a:effectLst/>
                        </a:rPr>
                        <a:t>să</a:t>
                      </a:r>
                      <a:r>
                        <a:rPr lang="en-US" sz="1200" b="1" dirty="0">
                          <a:effectLst/>
                        </a:rPr>
                        <a:t> </a:t>
                      </a:r>
                      <a:r>
                        <a:rPr lang="en-US" sz="1200" b="1" dirty="0" err="1">
                          <a:effectLst/>
                        </a:rPr>
                        <a:t>pună</a:t>
                      </a:r>
                      <a:r>
                        <a:rPr lang="en-US" sz="1200" b="1" dirty="0">
                          <a:effectLst/>
                        </a:rPr>
                        <a:t> </a:t>
                      </a:r>
                      <a:r>
                        <a:rPr lang="en-US" sz="1200" b="1" dirty="0" err="1">
                          <a:effectLst/>
                        </a:rPr>
                        <a:t>în</a:t>
                      </a:r>
                      <a:r>
                        <a:rPr lang="en-US" sz="1200" b="1" dirty="0">
                          <a:effectLst/>
                        </a:rPr>
                        <a:t> </a:t>
                      </a:r>
                      <a:r>
                        <a:rPr lang="en-US" sz="1200" b="1" dirty="0" err="1">
                          <a:effectLst/>
                        </a:rPr>
                        <a:t>evidenţă</a:t>
                      </a:r>
                      <a:r>
                        <a:rPr lang="en-US" sz="1200" b="1" dirty="0">
                          <a:effectLst/>
                        </a:rPr>
                        <a:t> </a:t>
                      </a:r>
                      <a:r>
                        <a:rPr lang="en-US" sz="1200" b="1" dirty="0" err="1">
                          <a:effectLst/>
                        </a:rPr>
                        <a:t>identitatea</a:t>
                      </a:r>
                      <a:r>
                        <a:rPr lang="en-US" sz="1200" b="1" dirty="0">
                          <a:effectLst/>
                        </a:rPr>
                        <a:t> </a:t>
                      </a:r>
                      <a:r>
                        <a:rPr lang="en-US" sz="1200" b="1" dirty="0" err="1">
                          <a:effectLst/>
                        </a:rPr>
                        <a:t>persoanei</a:t>
                      </a:r>
                      <a:r>
                        <a:rPr lang="en-US" sz="1200" b="1" dirty="0">
                          <a:effectLst/>
                        </a:rPr>
                        <a:t> </a:t>
                      </a:r>
                      <a:r>
                        <a:rPr lang="en-US" sz="1200" b="1" dirty="0" err="1">
                          <a:effectLst/>
                        </a:rPr>
                        <a:t>intervievate</a:t>
                      </a:r>
                      <a:r>
                        <a:rPr lang="en-US" sz="1200" b="1" dirty="0">
                          <a:effectLst/>
                        </a:rPr>
                        <a:t>. Este o </a:t>
                      </a:r>
                      <a:r>
                        <a:rPr lang="en-US" sz="1200" b="1" dirty="0" err="1">
                          <a:effectLst/>
                        </a:rPr>
                        <a:t>bună</a:t>
                      </a:r>
                      <a:r>
                        <a:rPr lang="en-US" sz="1200" b="1" dirty="0">
                          <a:effectLst/>
                        </a:rPr>
                        <a:t> </a:t>
                      </a:r>
                      <a:r>
                        <a:rPr lang="en-US" sz="1200" b="1" dirty="0" err="1">
                          <a:effectLst/>
                        </a:rPr>
                        <a:t>oportunitate</a:t>
                      </a:r>
                      <a:r>
                        <a:rPr lang="en-US" sz="1200" b="1" dirty="0">
                          <a:effectLst/>
                        </a:rPr>
                        <a:t> </a:t>
                      </a:r>
                      <a:r>
                        <a:rPr lang="en-US" sz="1200" b="1" dirty="0" err="1">
                          <a:effectLst/>
                        </a:rPr>
                        <a:t>pentru</a:t>
                      </a:r>
                      <a:r>
                        <a:rPr lang="en-US" sz="1200" b="1" dirty="0">
                          <a:effectLst/>
                        </a:rPr>
                        <a:t> a </a:t>
                      </a:r>
                      <a:r>
                        <a:rPr lang="en-US" sz="1200" b="1" dirty="0" err="1">
                          <a:effectLst/>
                        </a:rPr>
                        <a:t>practica</a:t>
                      </a:r>
                      <a:r>
                        <a:rPr lang="en-US" sz="1200" b="1" dirty="0">
                          <a:effectLst/>
                        </a:rPr>
                        <a:t> </a:t>
                      </a:r>
                      <a:r>
                        <a:rPr lang="en-US" sz="1200" b="1" dirty="0" err="1">
                          <a:effectLst/>
                        </a:rPr>
                        <a:t>intonaţia</a:t>
                      </a:r>
                      <a:r>
                        <a:rPr lang="en-US" sz="1200" b="1" dirty="0">
                          <a:effectLst/>
                        </a:rPr>
                        <a:t> </a:t>
                      </a:r>
                      <a:r>
                        <a:rPr lang="en-US" sz="1200" b="1" dirty="0" err="1">
                          <a:effectLst/>
                        </a:rPr>
                        <a:t>şi</a:t>
                      </a:r>
                      <a:r>
                        <a:rPr lang="en-US" sz="1200" b="1" dirty="0">
                          <a:effectLst/>
                        </a:rPr>
                        <a:t> </a:t>
                      </a:r>
                      <a:r>
                        <a:rPr lang="en-US" sz="1200" b="1" dirty="0" err="1">
                          <a:effectLst/>
                        </a:rPr>
                        <a:t>gramatica</a:t>
                      </a:r>
                      <a:r>
                        <a:rPr lang="en-US" sz="1200" b="1" dirty="0">
                          <a:effectLst/>
                        </a:rPr>
                        <a:t>.</a:t>
                      </a:r>
                      <a:endParaRPr lang="ro-RO" sz="1200" b="1" dirty="0">
                        <a:effectLst/>
                      </a:endParaRPr>
                    </a:p>
                    <a:p>
                      <a:pPr marL="0" marR="0" algn="just">
                        <a:lnSpc>
                          <a:spcPct val="115000"/>
                        </a:lnSpc>
                        <a:spcBef>
                          <a:spcPts val="0"/>
                        </a:spcBef>
                        <a:spcAft>
                          <a:spcPts val="0"/>
                        </a:spcAft>
                      </a:pPr>
                      <a:r>
                        <a:rPr lang="ro-RO" sz="1200" b="1" dirty="0">
                          <a:effectLst/>
                          <a:latin typeface="Calibri" panose="020F0502020204030204" pitchFamily="34" charset="0"/>
                          <a:ea typeface="Calibri" panose="020F0502020204030204" pitchFamily="34" charset="0"/>
                          <a:cs typeface="Times New Roman" panose="02020603050405020304" pitchFamily="18" charset="0"/>
                        </a:rPr>
                        <a:t>Joc de rol.</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9915992"/>
                  </a:ext>
                </a:extLst>
              </a:tr>
            </a:tbl>
          </a:graphicData>
        </a:graphic>
      </p:graphicFrame>
      <p:pic>
        <p:nvPicPr>
          <p:cNvPr id="6" name="Picture 5">
            <a:extLst>
              <a:ext uri="{FF2B5EF4-FFF2-40B4-BE49-F238E27FC236}">
                <a16:creationId xmlns:a16="http://schemas.microsoft.com/office/drawing/2014/main" id="{72E7AD55-CEA3-9BA1-9CD6-7F04AD5797CD}"/>
              </a:ext>
            </a:extLst>
          </p:cNvPr>
          <p:cNvPicPr>
            <a:picLocks noChangeAspect="1"/>
          </p:cNvPicPr>
          <p:nvPr/>
        </p:nvPicPr>
        <p:blipFill>
          <a:blip r:embed="rId2"/>
          <a:stretch>
            <a:fillRect/>
          </a:stretch>
        </p:blipFill>
        <p:spPr>
          <a:xfrm>
            <a:off x="7141029" y="1834166"/>
            <a:ext cx="4266853" cy="4749195"/>
          </a:xfrm>
          <a:prstGeom prst="rect">
            <a:avLst/>
          </a:prstGeom>
          <a:ln>
            <a:noFill/>
          </a:ln>
          <a:effectLst>
            <a:softEdge rad="112500"/>
          </a:effectLst>
        </p:spPr>
      </p:pic>
      <p:sp>
        <p:nvSpPr>
          <p:cNvPr id="7" name="Oval 6">
            <a:extLst>
              <a:ext uri="{FF2B5EF4-FFF2-40B4-BE49-F238E27FC236}">
                <a16:creationId xmlns:a16="http://schemas.microsoft.com/office/drawing/2014/main" id="{B00957A3-9B58-2FCE-7B4E-80CC7E417392}"/>
              </a:ext>
            </a:extLst>
          </p:cNvPr>
          <p:cNvSpPr/>
          <p:nvPr/>
        </p:nvSpPr>
        <p:spPr>
          <a:xfrm>
            <a:off x="10562897" y="310110"/>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b="1" dirty="0">
                <a:solidFill>
                  <a:srgbClr val="002060"/>
                </a:solidFill>
              </a:rPr>
              <a:t>CLIL</a:t>
            </a:r>
            <a:endParaRPr lang="en-US" b="1" dirty="0">
              <a:solidFill>
                <a:srgbClr val="002060"/>
              </a:solidFill>
            </a:endParaRPr>
          </a:p>
        </p:txBody>
      </p:sp>
    </p:spTree>
    <p:extLst>
      <p:ext uri="{BB962C8B-B14F-4D97-AF65-F5344CB8AC3E}">
        <p14:creationId xmlns:p14="http://schemas.microsoft.com/office/powerpoint/2010/main" val="3707459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AFE8-E007-EDDB-B09B-B9DC37EC1E98}"/>
              </a:ext>
            </a:extLst>
          </p:cNvPr>
          <p:cNvSpPr>
            <a:spLocks noGrp="1"/>
          </p:cNvSpPr>
          <p:nvPr>
            <p:ph type="title"/>
          </p:nvPr>
        </p:nvSpPr>
        <p:spPr/>
        <p:txBody>
          <a:bodyPr>
            <a:normAutofit fontScale="90000"/>
          </a:bodyPr>
          <a:lstStyle/>
          <a:p>
            <a:r>
              <a:rPr lang="ro-RO" dirty="0"/>
              <a:t>J</a:t>
            </a:r>
            <a:r>
              <a:rPr lang="en-US" dirty="0" err="1"/>
              <a:t>urnalişti</a:t>
            </a:r>
            <a:r>
              <a:rPr lang="ro-RO" dirty="0"/>
              <a:t>i pregătesc</a:t>
            </a:r>
            <a:r>
              <a:rPr lang="en-US" dirty="0"/>
              <a:t> </a:t>
            </a:r>
            <a:r>
              <a:rPr lang="en-US" dirty="0" err="1"/>
              <a:t>întrebările</a:t>
            </a:r>
            <a:r>
              <a:rPr lang="en-US" dirty="0"/>
              <a:t> </a:t>
            </a:r>
            <a:r>
              <a:rPr lang="en-US" dirty="0" err="1"/>
              <a:t>şi</a:t>
            </a:r>
            <a:r>
              <a:rPr lang="en-US" dirty="0"/>
              <a:t> </a:t>
            </a:r>
            <a:r>
              <a:rPr lang="en-US" dirty="0" err="1"/>
              <a:t>atitudinea</a:t>
            </a:r>
            <a:r>
              <a:rPr lang="en-US" dirty="0"/>
              <a:t> </a:t>
            </a:r>
            <a:r>
              <a:rPr lang="ro-RO" dirty="0"/>
              <a:t>necesară</a:t>
            </a:r>
            <a:r>
              <a:rPr lang="en-US" dirty="0"/>
              <a:t> </a:t>
            </a:r>
            <a:r>
              <a:rPr lang="ro-RO" dirty="0"/>
              <a:t>pentru</a:t>
            </a:r>
            <a:r>
              <a:rPr lang="en-US" dirty="0"/>
              <a:t> </a:t>
            </a:r>
            <a:r>
              <a:rPr lang="ro-RO" dirty="0"/>
              <a:t>personajul invitat/intervievat</a:t>
            </a:r>
            <a:r>
              <a:rPr lang="en-US" dirty="0"/>
              <a:t>.</a:t>
            </a:r>
          </a:p>
        </p:txBody>
      </p:sp>
      <p:pic>
        <p:nvPicPr>
          <p:cNvPr id="6" name="Picture 5">
            <a:extLst>
              <a:ext uri="{FF2B5EF4-FFF2-40B4-BE49-F238E27FC236}">
                <a16:creationId xmlns:a16="http://schemas.microsoft.com/office/drawing/2014/main" id="{324B84F6-4BC1-2987-A8F3-EB357A4B28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159"/>
            <a:ext cx="4141076" cy="4464269"/>
          </a:xfrm>
          <a:prstGeom prst="rect">
            <a:avLst/>
          </a:prstGeom>
          <a:ln>
            <a:noFill/>
          </a:ln>
          <a:effectLst>
            <a:softEdge rad="112500"/>
          </a:effectLst>
        </p:spPr>
      </p:pic>
      <p:pic>
        <p:nvPicPr>
          <p:cNvPr id="8" name="Picture 7">
            <a:extLst>
              <a:ext uri="{FF2B5EF4-FFF2-40B4-BE49-F238E27FC236}">
                <a16:creationId xmlns:a16="http://schemas.microsoft.com/office/drawing/2014/main" id="{6B798B2E-4CA8-7E8E-8C30-4B3EB5A24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076" y="583158"/>
            <a:ext cx="4390790" cy="4464269"/>
          </a:xfrm>
          <a:prstGeom prst="rect">
            <a:avLst/>
          </a:prstGeom>
          <a:ln>
            <a:noFill/>
          </a:ln>
          <a:effectLst>
            <a:softEdge rad="112500"/>
          </a:effectLst>
        </p:spPr>
      </p:pic>
      <p:pic>
        <p:nvPicPr>
          <p:cNvPr id="12" name="Picture 11">
            <a:extLst>
              <a:ext uri="{FF2B5EF4-FFF2-40B4-BE49-F238E27FC236}">
                <a16:creationId xmlns:a16="http://schemas.microsoft.com/office/drawing/2014/main" id="{CF773190-5F04-4EBC-A875-B94D60AE9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2152" y="583157"/>
            <a:ext cx="3748346" cy="4464269"/>
          </a:xfrm>
          <a:prstGeom prst="rect">
            <a:avLst/>
          </a:prstGeom>
          <a:ln>
            <a:noFill/>
          </a:ln>
          <a:effectLst>
            <a:softEdge rad="112500"/>
          </a:effectLst>
        </p:spPr>
      </p:pic>
    </p:spTree>
    <p:extLst>
      <p:ext uri="{BB962C8B-B14F-4D97-AF65-F5344CB8AC3E}">
        <p14:creationId xmlns:p14="http://schemas.microsoft.com/office/powerpoint/2010/main" val="6983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C7C45-4194-C1D9-C565-913A579103D1}"/>
              </a:ext>
            </a:extLst>
          </p:cNvPr>
          <p:cNvSpPr>
            <a:spLocks noGrp="1"/>
          </p:cNvSpPr>
          <p:nvPr>
            <p:ph type="title"/>
          </p:nvPr>
        </p:nvSpPr>
        <p:spPr>
          <a:xfrm>
            <a:off x="584052" y="324100"/>
            <a:ext cx="9613857" cy="1245587"/>
          </a:xfrm>
        </p:spPr>
        <p:txBody>
          <a:bodyPr>
            <a:normAutofit fontScale="90000"/>
          </a:bodyPr>
          <a:lstStyle/>
          <a:p>
            <a:pPr marL="0" marR="0">
              <a:lnSpc>
                <a:spcPct val="150000"/>
              </a:lnSpc>
              <a:spcBef>
                <a:spcPts val="0"/>
              </a:spcBef>
              <a:spcAft>
                <a:spcPts val="0"/>
              </a:spcAft>
            </a:pPr>
            <a:r>
              <a:rPr lang="en-GB" sz="1800" b="1" dirty="0">
                <a:solidFill>
                  <a:schemeClr val="tx1"/>
                </a:solidFill>
                <a:effectLst/>
                <a:latin typeface="Times New Roman" panose="02020603050405020304" pitchFamily="18" charset="0"/>
                <a:ea typeface="Times New Roman" panose="02020603050405020304" pitchFamily="18" charset="0"/>
              </a:rPr>
              <a:t> </a:t>
            </a:r>
            <a:r>
              <a:rPr lang="en-GB" sz="1800" b="1" dirty="0" err="1">
                <a:solidFill>
                  <a:schemeClr val="tx1"/>
                </a:solidFill>
                <a:effectLst/>
                <a:latin typeface="Times New Roman" panose="02020603050405020304" pitchFamily="18" charset="0"/>
                <a:ea typeface="Times New Roman" panose="02020603050405020304" pitchFamily="18" charset="0"/>
              </a:rPr>
              <a:t>Competențe</a:t>
            </a:r>
            <a:r>
              <a:rPr lang="en-GB" sz="1800" b="1" dirty="0">
                <a:solidFill>
                  <a:schemeClr val="tx1"/>
                </a:solidFill>
                <a:effectLst/>
                <a:latin typeface="Times New Roman" panose="02020603050405020304" pitchFamily="18" charset="0"/>
                <a:ea typeface="Times New Roman" panose="02020603050405020304" pitchFamily="18" charset="0"/>
              </a:rPr>
              <a:t> </a:t>
            </a:r>
            <a:r>
              <a:rPr lang="en-GB" sz="1800" b="1" dirty="0" err="1">
                <a:solidFill>
                  <a:schemeClr val="tx1"/>
                </a:solidFill>
                <a:effectLst/>
                <a:latin typeface="Times New Roman" panose="02020603050405020304" pitchFamily="18" charset="0"/>
                <a:ea typeface="Times New Roman" panose="02020603050405020304" pitchFamily="18" charset="0"/>
              </a:rPr>
              <a:t>cheie</a:t>
            </a:r>
            <a:r>
              <a:rPr lang="en-GB" sz="1800" b="1" dirty="0">
                <a:solidFill>
                  <a:schemeClr val="tx1"/>
                </a:solidFill>
                <a:effectLst/>
                <a:latin typeface="Times New Roman" panose="02020603050405020304" pitchFamily="18" charset="0"/>
                <a:ea typeface="Times New Roman" panose="02020603050405020304" pitchFamily="18" charset="0"/>
              </a:rPr>
              <a:t> </a:t>
            </a:r>
            <a:r>
              <a:rPr lang="en-GB" sz="1800" b="1" dirty="0" err="1">
                <a:solidFill>
                  <a:schemeClr val="tx1"/>
                </a:solidFill>
                <a:effectLst/>
                <a:latin typeface="Times New Roman" panose="02020603050405020304" pitchFamily="18" charset="0"/>
                <a:ea typeface="Times New Roman" panose="02020603050405020304" pitchFamily="18" charset="0"/>
              </a:rPr>
              <a:t>vizate</a:t>
            </a:r>
            <a:r>
              <a:rPr lang="en-GB" sz="1800" b="1" dirty="0">
                <a:solidFill>
                  <a:schemeClr val="tx1"/>
                </a:solidFill>
                <a:effectLst/>
                <a:latin typeface="Times New Roman" panose="02020603050405020304" pitchFamily="18" charset="0"/>
                <a:ea typeface="Times New Roman" panose="02020603050405020304" pitchFamily="18" charset="0"/>
              </a:rPr>
              <a:t>:</a:t>
            </a:r>
            <a:br>
              <a:rPr lang="en-US" sz="1800" dirty="0">
                <a:solidFill>
                  <a:schemeClr val="tx1"/>
                </a:solidFill>
                <a:effectLst/>
                <a:latin typeface="Times New Roman" panose="02020603050405020304" pitchFamily="18" charset="0"/>
                <a:ea typeface="Times New Roman" panose="02020603050405020304" pitchFamily="18" charset="0"/>
              </a:rPr>
            </a:br>
            <a:r>
              <a:rPr lang="en-GB" sz="1800" dirty="0">
                <a:solidFill>
                  <a:schemeClr val="tx1"/>
                </a:solidFill>
                <a:effectLst/>
                <a:latin typeface="Times New Roman" panose="02020603050405020304" pitchFamily="18" charset="0"/>
                <a:ea typeface="Times New Roman" panose="02020603050405020304" pitchFamily="18" charset="0"/>
              </a:rPr>
              <a:t>C1 : </a:t>
            </a:r>
            <a:r>
              <a:rPr lang="en-GB" sz="1800" dirty="0" err="1">
                <a:solidFill>
                  <a:schemeClr val="tx1"/>
                </a:solidFill>
                <a:effectLst/>
                <a:latin typeface="Times New Roman" panose="02020603050405020304" pitchFamily="18" charset="0"/>
                <a:ea typeface="Times New Roman" panose="02020603050405020304" pitchFamily="18" charset="0"/>
              </a:rPr>
              <a:t>Comunicarea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într</a:t>
            </a:r>
            <a:r>
              <a:rPr lang="en-GB" sz="1800" dirty="0">
                <a:solidFill>
                  <a:schemeClr val="tx1"/>
                </a:solidFill>
                <a:effectLst/>
                <a:latin typeface="Times New Roman" panose="02020603050405020304" pitchFamily="18" charset="0"/>
                <a:ea typeface="Times New Roman" panose="02020603050405020304" pitchFamily="18" charset="0"/>
              </a:rPr>
              <a:t>-o </a:t>
            </a:r>
            <a:r>
              <a:rPr lang="en-GB" sz="1800" dirty="0" err="1">
                <a:solidFill>
                  <a:schemeClr val="tx1"/>
                </a:solidFill>
                <a:effectLst/>
                <a:latin typeface="Times New Roman" panose="02020603050405020304" pitchFamily="18" charset="0"/>
                <a:ea typeface="Times New Roman" panose="02020603050405020304" pitchFamily="18" charset="0"/>
              </a:rPr>
              <a:t>limbă</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străină</a:t>
            </a:r>
            <a:r>
              <a:rPr lang="en-GB" sz="1800" dirty="0">
                <a:solidFill>
                  <a:schemeClr val="tx1"/>
                </a:solidFill>
                <a:effectLst/>
                <a:latin typeface="Times New Roman" panose="02020603050405020304" pitchFamily="18" charset="0"/>
                <a:ea typeface="Times New Roman" panose="02020603050405020304" pitchFamily="18" charset="0"/>
              </a:rPr>
              <a:t> de </a:t>
            </a:r>
            <a:r>
              <a:rPr lang="en-GB" sz="1800" dirty="0" err="1">
                <a:solidFill>
                  <a:schemeClr val="tx1"/>
                </a:solidFill>
                <a:effectLst/>
                <a:latin typeface="Times New Roman" panose="02020603050405020304" pitchFamily="18" charset="0"/>
                <a:ea typeface="Times New Roman" panose="02020603050405020304" pitchFamily="18" charset="0"/>
              </a:rPr>
              <a:t>înțelegere</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interculturală</a:t>
            </a:r>
            <a:br>
              <a:rPr lang="en-US" sz="1800" dirty="0">
                <a:solidFill>
                  <a:schemeClr val="tx1"/>
                </a:solidFill>
                <a:effectLst/>
                <a:latin typeface="Times New Roman" panose="02020603050405020304" pitchFamily="18" charset="0"/>
                <a:ea typeface="Times New Roman" panose="02020603050405020304" pitchFamily="18" charset="0"/>
              </a:rPr>
            </a:br>
            <a:r>
              <a:rPr lang="en-GB" sz="1800" dirty="0">
                <a:solidFill>
                  <a:schemeClr val="tx1"/>
                </a:solidFill>
                <a:effectLst/>
                <a:latin typeface="Times New Roman" panose="02020603050405020304" pitchFamily="18" charset="0"/>
                <a:ea typeface="Times New Roman" panose="02020603050405020304" pitchFamily="18" charset="0"/>
              </a:rPr>
              <a:t>C2 : </a:t>
            </a:r>
            <a:r>
              <a:rPr lang="en-GB" sz="1800" dirty="0" err="1">
                <a:solidFill>
                  <a:schemeClr val="tx1"/>
                </a:solidFill>
                <a:effectLst/>
                <a:latin typeface="Times New Roman" panose="02020603050405020304" pitchFamily="18" charset="0"/>
                <a:ea typeface="Times New Roman" panose="02020603050405020304" pitchFamily="18" charset="0"/>
              </a:rPr>
              <a:t>Digitală</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utilizarea</a:t>
            </a:r>
            <a:r>
              <a:rPr lang="en-GB" sz="1800" dirty="0">
                <a:solidFill>
                  <a:schemeClr val="tx1"/>
                </a:solidFill>
                <a:effectLst/>
                <a:latin typeface="Times New Roman" panose="02020603050405020304" pitchFamily="18" charset="0"/>
                <a:ea typeface="Times New Roman" panose="02020603050405020304" pitchFamily="18" charset="0"/>
              </a:rPr>
              <a:t> cu </a:t>
            </a:r>
            <a:r>
              <a:rPr lang="en-GB" sz="1800" dirty="0" err="1">
                <a:solidFill>
                  <a:schemeClr val="tx1"/>
                </a:solidFill>
                <a:effectLst/>
                <a:latin typeface="Times New Roman" panose="02020603050405020304" pitchFamily="18" charset="0"/>
                <a:ea typeface="Times New Roman" panose="02020603050405020304" pitchFamily="18" charset="0"/>
              </a:rPr>
              <a:t>incredere</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și</a:t>
            </a:r>
            <a:r>
              <a:rPr lang="en-GB" sz="1800" dirty="0">
                <a:solidFill>
                  <a:schemeClr val="tx1"/>
                </a:solidFill>
                <a:effectLst/>
                <a:latin typeface="Times New Roman" panose="02020603050405020304" pitchFamily="18" charset="0"/>
                <a:ea typeface="Times New Roman" panose="02020603050405020304" pitchFamily="18" charset="0"/>
              </a:rPr>
              <a:t> in mod critic a </a:t>
            </a:r>
            <a:r>
              <a:rPr lang="en-GB" sz="1800" dirty="0" err="1">
                <a:solidFill>
                  <a:schemeClr val="tx1"/>
                </a:solidFill>
                <a:effectLst/>
                <a:latin typeface="Times New Roman" panose="02020603050405020304" pitchFamily="18" charset="0"/>
                <a:ea typeface="Times New Roman" panose="02020603050405020304" pitchFamily="18" charset="0"/>
              </a:rPr>
              <a:t>tehnologiei</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informației</a:t>
            </a:r>
            <a:br>
              <a:rPr lang="en-US" sz="1800" dirty="0">
                <a:solidFill>
                  <a:schemeClr val="tx1"/>
                </a:solidFill>
                <a:effectLst/>
                <a:latin typeface="Times New Roman" panose="02020603050405020304" pitchFamily="18" charset="0"/>
                <a:ea typeface="Times New Roman" panose="02020603050405020304" pitchFamily="18" charset="0"/>
              </a:rPr>
            </a:br>
            <a:r>
              <a:rPr lang="en-GB" sz="1800" dirty="0">
                <a:solidFill>
                  <a:schemeClr val="tx1"/>
                </a:solidFill>
                <a:effectLst/>
                <a:latin typeface="Times New Roman" panose="02020603050405020304" pitchFamily="18" charset="0"/>
                <a:ea typeface="Times New Roman" panose="02020603050405020304" pitchFamily="18" charset="0"/>
              </a:rPr>
              <a:t>C3:  </a:t>
            </a:r>
            <a:r>
              <a:rPr lang="en-GB" sz="1800" dirty="0" err="1">
                <a:solidFill>
                  <a:schemeClr val="tx1"/>
                </a:solidFill>
                <a:effectLst/>
                <a:latin typeface="Times New Roman" panose="02020603050405020304" pitchFamily="18" charset="0"/>
                <a:ea typeface="Times New Roman" panose="02020603050405020304" pitchFamily="18" charset="0"/>
              </a:rPr>
              <a:t>Sociale</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și</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civice</a:t>
            </a:r>
            <a:endParaRPr lang="en-US" dirty="0">
              <a:solidFill>
                <a:schemeClr val="tx1"/>
              </a:solidFill>
            </a:endParaRPr>
          </a:p>
        </p:txBody>
      </p:sp>
      <p:pic>
        <p:nvPicPr>
          <p:cNvPr id="6" name="Picture Placeholder 5">
            <a:extLst>
              <a:ext uri="{FF2B5EF4-FFF2-40B4-BE49-F238E27FC236}">
                <a16:creationId xmlns:a16="http://schemas.microsoft.com/office/drawing/2014/main" id="{53DDA0BD-832A-8F5E-DD0F-A4CEE6419C66}"/>
              </a:ext>
            </a:extLst>
          </p:cNvPr>
          <p:cNvPicPr>
            <a:picLocks noGrp="1" noChangeAspect="1"/>
          </p:cNvPicPr>
          <p:nvPr>
            <p:ph type="pic" idx="1"/>
          </p:nvPr>
        </p:nvPicPr>
        <p:blipFill>
          <a:blip r:embed="rId2"/>
          <a:srcRect l="8398" r="8398"/>
          <a:stretch>
            <a:fillRect/>
          </a:stretch>
        </p:blipFill>
        <p:spPr>
          <a:xfrm>
            <a:off x="255161" y="3619026"/>
            <a:ext cx="3876256" cy="2785242"/>
          </a:xfrm>
          <a:prstGeom prst="rect">
            <a:avLst/>
          </a:prstGeom>
          <a:ln>
            <a:noFill/>
          </a:ln>
          <a:effectLst>
            <a:softEdge rad="112500"/>
          </a:effectLst>
        </p:spPr>
      </p:pic>
      <p:sp>
        <p:nvSpPr>
          <p:cNvPr id="4" name="Text Placeholder 3">
            <a:extLst>
              <a:ext uri="{FF2B5EF4-FFF2-40B4-BE49-F238E27FC236}">
                <a16:creationId xmlns:a16="http://schemas.microsoft.com/office/drawing/2014/main" id="{D80C528F-0C0F-7615-1008-0608B19160DA}"/>
              </a:ext>
            </a:extLst>
          </p:cNvPr>
          <p:cNvSpPr>
            <a:spLocks noGrp="1"/>
          </p:cNvSpPr>
          <p:nvPr>
            <p:ph type="body" sz="half" idx="2"/>
          </p:nvPr>
        </p:nvSpPr>
        <p:spPr>
          <a:xfrm>
            <a:off x="255161" y="1655469"/>
            <a:ext cx="3876256" cy="1877774"/>
          </a:xfrm>
        </p:spPr>
        <p:txBody>
          <a:bodyPr>
            <a:normAutofit fontScale="92500" lnSpcReduction="10000"/>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ro-RO" sz="1800" b="1" dirty="0">
                <a:solidFill>
                  <a:schemeClr val="tx1"/>
                </a:solidFill>
                <a:effectLst/>
                <a:latin typeface="Times New Roman" panose="02020603050405020304" pitchFamily="18" charset="0"/>
                <a:ea typeface="Times New Roman" panose="02020603050405020304" pitchFamily="18" charset="0"/>
              </a:rPr>
              <a:t>Tema: ,,Parcul Monument’’</a:t>
            </a: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ro-RO" sz="1800" b="1" dirty="0">
                <a:solidFill>
                  <a:schemeClr val="tx1"/>
                </a:solidFill>
                <a:effectLst/>
                <a:latin typeface="Times New Roman" panose="02020603050405020304" pitchFamily="18" charset="0"/>
                <a:ea typeface="Times New Roman" panose="02020603050405020304" pitchFamily="18" charset="0"/>
              </a:rPr>
              <a:t>Tipul lecției: </a:t>
            </a:r>
            <a:r>
              <a:rPr lang="ro-RO" sz="1800" dirty="0">
                <a:solidFill>
                  <a:schemeClr val="tx1"/>
                </a:solidFill>
                <a:effectLst/>
                <a:latin typeface="Times New Roman" panose="02020603050405020304" pitchFamily="18" charset="0"/>
                <a:ea typeface="Times New Roman" panose="02020603050405020304" pitchFamily="18" charset="0"/>
              </a:rPr>
              <a:t>outdoor – lecție în natură </a:t>
            </a:r>
            <a:r>
              <a:rPr lang="ro-RO" sz="1800" dirty="0" err="1">
                <a:solidFill>
                  <a:schemeClr val="tx1"/>
                </a:solidFill>
                <a:effectLst/>
                <a:latin typeface="Times New Roman" panose="02020603050405020304" pitchFamily="18" charset="0"/>
                <a:ea typeface="Times New Roman" panose="02020603050405020304" pitchFamily="18" charset="0"/>
              </a:rPr>
              <a:t>transdisciplinară</a:t>
            </a:r>
            <a:r>
              <a:rPr lang="ro-RO" sz="1800" dirty="0">
                <a:solidFill>
                  <a:schemeClr val="tx1"/>
                </a:solidFill>
                <a:effectLst/>
                <a:latin typeface="Times New Roman" panose="02020603050405020304" pitchFamily="18" charset="0"/>
                <a:ea typeface="Times New Roman" panose="02020603050405020304" pitchFamily="18" charset="0"/>
              </a:rPr>
              <a:t> -  biologie, istorie, </a:t>
            </a:r>
            <a:r>
              <a:rPr lang="ro-RO" sz="1800" dirty="0" err="1">
                <a:solidFill>
                  <a:schemeClr val="tx1"/>
                </a:solidFill>
                <a:effectLst/>
                <a:latin typeface="Times New Roman" panose="02020603050405020304" pitchFamily="18" charset="0"/>
                <a:ea typeface="Times New Roman" panose="02020603050405020304" pitchFamily="18" charset="0"/>
              </a:rPr>
              <a:t>ed.socială</a:t>
            </a: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err="1">
                <a:solidFill>
                  <a:schemeClr val="tx1"/>
                </a:solidFill>
                <a:effectLst/>
                <a:latin typeface="Times New Roman" panose="02020603050405020304" pitchFamily="18" charset="0"/>
                <a:ea typeface="Times New Roman" panose="02020603050405020304" pitchFamily="18" charset="0"/>
              </a:rPr>
              <a:t>Organizarea</a:t>
            </a:r>
            <a:r>
              <a:rPr lang="en-US" sz="1800" b="1" dirty="0">
                <a:solidFill>
                  <a:schemeClr val="tx1"/>
                </a:solidFill>
                <a:effectLst/>
                <a:latin typeface="Times New Roman" panose="02020603050405020304" pitchFamily="18" charset="0"/>
                <a:ea typeface="Times New Roman" panose="02020603050405020304" pitchFamily="18" charset="0"/>
              </a:rPr>
              <a:t> </a:t>
            </a:r>
            <a:r>
              <a:rPr lang="en-US" sz="1800" b="1" dirty="0" err="1">
                <a:solidFill>
                  <a:schemeClr val="tx1"/>
                </a:solidFill>
                <a:effectLst/>
                <a:latin typeface="Times New Roman" panose="02020603050405020304" pitchFamily="18" charset="0"/>
                <a:ea typeface="Times New Roman" panose="02020603050405020304" pitchFamily="18" charset="0"/>
              </a:rPr>
              <a:t>activit</a:t>
            </a:r>
            <a:r>
              <a:rPr lang="en-US" sz="1800" b="1" dirty="0" err="1">
                <a:solidFill>
                  <a:schemeClr val="tx1"/>
                </a:solidFill>
                <a:latin typeface="Times New Roman" panose="02020603050405020304" pitchFamily="18" charset="0"/>
                <a:ea typeface="Times New Roman" panose="02020603050405020304" pitchFamily="18" charset="0"/>
              </a:rPr>
              <a:t>atii</a:t>
            </a:r>
            <a:r>
              <a:rPr lang="en-US" sz="1800" b="1" dirty="0">
                <a:solidFill>
                  <a:schemeClr val="tx1"/>
                </a:solidFill>
                <a:latin typeface="Times New Roman" panose="02020603050405020304" pitchFamily="18" charset="0"/>
                <a:ea typeface="Times New Roman" panose="02020603050405020304" pitchFamily="18" charset="0"/>
              </a:rPr>
              <a:t>: </a:t>
            </a:r>
            <a:r>
              <a:rPr lang="en-US" sz="1800" dirty="0" err="1">
                <a:solidFill>
                  <a:schemeClr val="tx1"/>
                </a:solidFill>
                <a:latin typeface="Times New Roman" panose="02020603050405020304" pitchFamily="18" charset="0"/>
                <a:ea typeface="Times New Roman" panose="02020603050405020304" pitchFamily="18" charset="0"/>
              </a:rPr>
              <a:t>echipe</a:t>
            </a:r>
            <a:r>
              <a:rPr lang="en-US" sz="1800" dirty="0">
                <a:solidFill>
                  <a:schemeClr val="tx1"/>
                </a:solidFill>
                <a:latin typeface="Times New Roman" panose="02020603050405020304" pitchFamily="18" charset="0"/>
                <a:ea typeface="Times New Roman" panose="02020603050405020304" pitchFamily="18" charset="0"/>
              </a:rPr>
              <a:t>, </a:t>
            </a:r>
            <a:r>
              <a:rPr lang="en-US" sz="1800" dirty="0" err="1">
                <a:solidFill>
                  <a:schemeClr val="tx1"/>
                </a:solidFill>
                <a:latin typeface="Times New Roman" panose="02020603050405020304" pitchFamily="18" charset="0"/>
                <a:ea typeface="Times New Roman" panose="02020603050405020304" pitchFamily="18" charset="0"/>
              </a:rPr>
              <a:t>cls</a:t>
            </a:r>
            <a:r>
              <a:rPr lang="en-US" sz="1800" dirty="0">
                <a:solidFill>
                  <a:schemeClr val="tx1"/>
                </a:solidFill>
                <a:latin typeface="Times New Roman" panose="02020603050405020304" pitchFamily="18" charset="0"/>
                <a:ea typeface="Times New Roman" panose="02020603050405020304" pitchFamily="18" charset="0"/>
              </a:rPr>
              <a:t>. a VII - a VIII-a</a:t>
            </a: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E799CE76-87DB-E413-49F3-FA81574B963E}"/>
              </a:ext>
            </a:extLst>
          </p:cNvPr>
          <p:cNvPicPr>
            <a:picLocks noChangeAspect="1"/>
          </p:cNvPicPr>
          <p:nvPr/>
        </p:nvPicPr>
        <p:blipFill>
          <a:blip r:embed="rId3"/>
          <a:stretch>
            <a:fillRect/>
          </a:stretch>
        </p:blipFill>
        <p:spPr>
          <a:xfrm>
            <a:off x="4403834" y="2063495"/>
            <a:ext cx="7641021" cy="4346028"/>
          </a:xfrm>
          <a:prstGeom prst="rect">
            <a:avLst/>
          </a:prstGeom>
          <a:ln>
            <a:noFill/>
          </a:ln>
          <a:effectLst>
            <a:softEdge rad="112500"/>
          </a:effectLst>
        </p:spPr>
      </p:pic>
      <p:pic>
        <p:nvPicPr>
          <p:cNvPr id="8" name="Picture 7">
            <a:extLst>
              <a:ext uri="{FF2B5EF4-FFF2-40B4-BE49-F238E27FC236}">
                <a16:creationId xmlns:a16="http://schemas.microsoft.com/office/drawing/2014/main" id="{D500A88E-41E6-E383-F230-CB77EDA207D1}"/>
              </a:ext>
            </a:extLst>
          </p:cNvPr>
          <p:cNvPicPr>
            <a:picLocks noChangeAspect="1"/>
          </p:cNvPicPr>
          <p:nvPr/>
        </p:nvPicPr>
        <p:blipFill>
          <a:blip r:embed="rId4"/>
          <a:stretch>
            <a:fillRect/>
          </a:stretch>
        </p:blipFill>
        <p:spPr>
          <a:xfrm>
            <a:off x="10681276" y="424870"/>
            <a:ext cx="926672" cy="926672"/>
          </a:xfrm>
          <a:prstGeom prst="rect">
            <a:avLst/>
          </a:prstGeom>
        </p:spPr>
      </p:pic>
    </p:spTree>
    <p:extLst>
      <p:ext uri="{BB962C8B-B14F-4D97-AF65-F5344CB8AC3E}">
        <p14:creationId xmlns:p14="http://schemas.microsoft.com/office/powerpoint/2010/main" val="1698055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EAD4C1-0498-5245-3477-68E28305FD10}"/>
              </a:ext>
            </a:extLst>
          </p:cNvPr>
          <p:cNvSpPr>
            <a:spLocks noGrp="1"/>
          </p:cNvSpPr>
          <p:nvPr>
            <p:ph sz="half" idx="1"/>
          </p:nvPr>
        </p:nvSpPr>
        <p:spPr>
          <a:xfrm>
            <a:off x="438945" y="1126604"/>
            <a:ext cx="5262119" cy="1438781"/>
          </a:xfrm>
        </p:spPr>
        <p:txBody>
          <a:bodyPr>
            <a:normAutofit fontScale="25000" lnSpcReduction="20000"/>
          </a:bodyPr>
          <a:lstStyle/>
          <a:p>
            <a:pPr marL="0" indent="0">
              <a:lnSpc>
                <a:spcPct val="220000"/>
              </a:lnSpc>
              <a:buNone/>
            </a:pPr>
            <a:r>
              <a:rPr lang="en-US" sz="4800" i="1" dirty="0">
                <a:solidFill>
                  <a:schemeClr val="accent5">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CITIȚI CU ATENȚIE INFORMAȚIILE DE MAI JOS ȘI REZOLVAȚI URMĂTORUL EXERCIȚIU SUB FORMA UNUI JOC DE ROL. – SCURT ISTORIC</a:t>
            </a:r>
          </a:p>
          <a:p>
            <a:pPr marL="0" indent="0">
              <a:lnSpc>
                <a:spcPct val="220000"/>
              </a:lnSpc>
              <a:buNone/>
            </a:pPr>
            <a:r>
              <a:rPr kumimoji="0" lang="en-US" altLang="en-US" sz="4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REALIZAȚI O SCURTĂ PREZENTARE ÎN LIMBA</a:t>
            </a:r>
            <a:endParaRPr kumimoji="0" lang="ro-RO" altLang="en-US" sz="4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220000"/>
              </a:lnSpc>
              <a:buNone/>
            </a:pPr>
            <a:r>
              <a:rPr kumimoji="0" lang="en-US" altLang="en-US" sz="4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ENGLEZĂ PE CARE SĂ O PREZENTAȚI UNUI TURIST STRĂIN!</a:t>
            </a:r>
          </a:p>
          <a:p>
            <a:pPr marL="0" indent="0">
              <a:lnSpc>
                <a:spcPct val="220000"/>
              </a:lnSpc>
              <a:buNone/>
            </a:pPr>
            <a:r>
              <a:rPr kumimoji="0" lang="en-US" altLang="en-US" sz="4800" i="0" u="none" strike="noStrike" cap="none" normalizeH="0" baseline="0" dirty="0">
                <a:ln>
                  <a:noFill/>
                </a:ln>
                <a:solidFill>
                  <a:schemeClr val="accent5">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CREATI UN CLIP VIDEO!</a:t>
            </a:r>
          </a:p>
          <a:p>
            <a:endParaRPr kumimoji="0" lang="en-US" altLang="en-US" sz="1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1029" name="Picture 5" descr="Nu este disponibilă nicio descriere pentru fotografie.">
            <a:extLst>
              <a:ext uri="{FF2B5EF4-FFF2-40B4-BE49-F238E27FC236}">
                <a16:creationId xmlns:a16="http://schemas.microsoft.com/office/drawing/2014/main" id="{8FD4E287-DDB6-7074-EB9E-92E87772EC0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641638" y="231132"/>
            <a:ext cx="2889614" cy="3598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A0E0FAE-62CD-6FB8-D063-806BB28240D1}"/>
              </a:ext>
            </a:extLst>
          </p:cNvPr>
          <p:cNvSpPr>
            <a:spLocks noChangeArrowheads="1"/>
          </p:cNvSpPr>
          <p:nvPr/>
        </p:nvSpPr>
        <p:spPr bwMode="auto">
          <a:xfrm>
            <a:off x="819806" y="2895855"/>
            <a:ext cx="470005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3">
            <a:extLst>
              <a:ext uri="{FF2B5EF4-FFF2-40B4-BE49-F238E27FC236}">
                <a16:creationId xmlns:a16="http://schemas.microsoft.com/office/drawing/2014/main" id="{600112AD-7394-45D7-2098-677822C1342C}"/>
              </a:ext>
            </a:extLst>
          </p:cNvPr>
          <p:cNvSpPr>
            <a:spLocks noChangeArrowheads="1"/>
          </p:cNvSpPr>
          <p:nvPr/>
        </p:nvSpPr>
        <p:spPr bwMode="auto">
          <a:xfrm>
            <a:off x="5668382" y="2528755"/>
            <a:ext cx="47000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70C0"/>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1" name="Picture 7" descr="Nu este disponibilă nicio descriere pentru fotografie.">
            <a:extLst>
              <a:ext uri="{FF2B5EF4-FFF2-40B4-BE49-F238E27FC236}">
                <a16:creationId xmlns:a16="http://schemas.microsoft.com/office/drawing/2014/main" id="{7BD06527-5576-0AA4-A647-5346937CA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7247" y="242554"/>
            <a:ext cx="3089817" cy="35760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WhatsApp Video 2024-04-26 at 13.07.39_968deafd">
            <a:hlinkClick r:id="" action="ppaction://media"/>
            <a:extLst>
              <a:ext uri="{FF2B5EF4-FFF2-40B4-BE49-F238E27FC236}">
                <a16:creationId xmlns:a16="http://schemas.microsoft.com/office/drawing/2014/main" id="{D0BCA125-4826-4CDA-FEE8-299D73F4362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2257" y="2590991"/>
            <a:ext cx="4537915" cy="3576017"/>
          </a:xfrm>
          <a:prstGeom prst="rect">
            <a:avLst/>
          </a:prstGeom>
        </p:spPr>
      </p:pic>
      <p:sp>
        <p:nvSpPr>
          <p:cNvPr id="6" name="TextBox 5">
            <a:extLst>
              <a:ext uri="{FF2B5EF4-FFF2-40B4-BE49-F238E27FC236}">
                <a16:creationId xmlns:a16="http://schemas.microsoft.com/office/drawing/2014/main" id="{59AA8604-4EE4-4D7F-8FBC-FA225457B6AF}"/>
              </a:ext>
            </a:extLst>
          </p:cNvPr>
          <p:cNvSpPr txBox="1"/>
          <p:nvPr/>
        </p:nvSpPr>
        <p:spPr>
          <a:xfrm>
            <a:off x="6016750" y="4207905"/>
            <a:ext cx="6096000" cy="2554545"/>
          </a:xfrm>
          <a:prstGeom prst="rect">
            <a:avLst/>
          </a:prstGeom>
          <a:noFill/>
        </p:spPr>
        <p:txBody>
          <a:bodyPr wrap="square">
            <a:spAutoFit/>
          </a:bodyPr>
          <a:lstStyle/>
          <a:p>
            <a:r>
              <a:rPr lang="ro-RO" sz="2000" b="1" dirty="0">
                <a:solidFill>
                  <a:schemeClr val="tx1">
                    <a:lumMod val="95000"/>
                  </a:schemeClr>
                </a:solidFill>
              </a:rPr>
              <a:t>Toate activitățile au avut drept scop </a:t>
            </a:r>
            <a:r>
              <a:rPr lang="en-US" sz="2000" b="1" dirty="0">
                <a:solidFill>
                  <a:schemeClr val="tx1">
                    <a:lumMod val="95000"/>
                  </a:schemeClr>
                </a:solidFill>
              </a:rPr>
              <a:t>“CREȘTEREA MOTIVAȚIEI PENTRU A ÎNVĂȚA CU AJUTORUL METODEI CLIL’’ care au </a:t>
            </a:r>
            <a:r>
              <a:rPr lang="en-US" sz="2000" b="1" dirty="0" err="1">
                <a:solidFill>
                  <a:schemeClr val="tx1">
                    <a:lumMod val="95000"/>
                  </a:schemeClr>
                </a:solidFill>
              </a:rPr>
              <a:t>culminat</a:t>
            </a:r>
            <a:r>
              <a:rPr lang="en-US" sz="2000" b="1" dirty="0">
                <a:solidFill>
                  <a:schemeClr val="tx1">
                    <a:lumMod val="95000"/>
                  </a:schemeClr>
                </a:solidFill>
              </a:rPr>
              <a:t> cu </a:t>
            </a:r>
            <a:r>
              <a:rPr lang="en-US" sz="2000" b="1" dirty="0" err="1">
                <a:solidFill>
                  <a:schemeClr val="tx1">
                    <a:lumMod val="95000"/>
                  </a:schemeClr>
                </a:solidFill>
              </a:rPr>
              <a:t>sustinierea</a:t>
            </a:r>
            <a:r>
              <a:rPr lang="en-US" sz="2000" b="1" dirty="0">
                <a:solidFill>
                  <a:schemeClr val="tx1">
                    <a:lumMod val="95000"/>
                  </a:schemeClr>
                </a:solidFill>
              </a:rPr>
              <a:t> </a:t>
            </a:r>
            <a:r>
              <a:rPr lang="en-US" sz="2000" b="1" dirty="0" err="1">
                <a:solidFill>
                  <a:schemeClr val="tx1">
                    <a:lumMod val="95000"/>
                  </a:schemeClr>
                </a:solidFill>
              </a:rPr>
              <a:t>unui</a:t>
            </a:r>
            <a:r>
              <a:rPr lang="en-US" sz="2000" b="1" dirty="0">
                <a:solidFill>
                  <a:schemeClr val="tx1">
                    <a:lumMod val="95000"/>
                  </a:schemeClr>
                </a:solidFill>
              </a:rPr>
              <a:t> webinar </a:t>
            </a:r>
            <a:r>
              <a:rPr lang="en-US" sz="2000" b="1" dirty="0" err="1">
                <a:solidFill>
                  <a:schemeClr val="tx1">
                    <a:lumMod val="95000"/>
                  </a:schemeClr>
                </a:solidFill>
              </a:rPr>
              <a:t>pentru</a:t>
            </a:r>
            <a:r>
              <a:rPr lang="en-US" sz="2000" b="1" dirty="0">
                <a:solidFill>
                  <a:schemeClr val="tx1">
                    <a:lumMod val="95000"/>
                  </a:schemeClr>
                </a:solidFill>
              </a:rPr>
              <a:t> </a:t>
            </a:r>
            <a:r>
              <a:rPr lang="en-US" sz="2000" b="1" dirty="0" err="1">
                <a:solidFill>
                  <a:schemeClr val="tx1">
                    <a:lumMod val="95000"/>
                  </a:schemeClr>
                </a:solidFill>
              </a:rPr>
              <a:t>cadrele</a:t>
            </a:r>
            <a:r>
              <a:rPr lang="en-US" sz="2000" b="1" dirty="0">
                <a:solidFill>
                  <a:schemeClr val="tx1">
                    <a:lumMod val="95000"/>
                  </a:schemeClr>
                </a:solidFill>
              </a:rPr>
              <a:t> </a:t>
            </a:r>
            <a:r>
              <a:rPr lang="en-US" sz="2000" b="1" dirty="0" err="1">
                <a:solidFill>
                  <a:schemeClr val="tx1">
                    <a:lumMod val="95000"/>
                  </a:schemeClr>
                </a:solidFill>
              </a:rPr>
              <a:t>didactice</a:t>
            </a:r>
            <a:r>
              <a:rPr lang="en-US" sz="2000" b="1" dirty="0">
                <a:solidFill>
                  <a:schemeClr val="tx1">
                    <a:lumMod val="95000"/>
                  </a:schemeClr>
                </a:solidFill>
              </a:rPr>
              <a:t> </a:t>
            </a:r>
            <a:r>
              <a:rPr lang="en-US" sz="2000" b="1" dirty="0" err="1">
                <a:solidFill>
                  <a:schemeClr val="tx1">
                    <a:lumMod val="95000"/>
                  </a:schemeClr>
                </a:solidFill>
              </a:rPr>
              <a:t>interesate</a:t>
            </a:r>
            <a:r>
              <a:rPr lang="en-US" sz="2000" b="1" dirty="0">
                <a:solidFill>
                  <a:schemeClr val="tx1">
                    <a:lumMod val="95000"/>
                  </a:schemeClr>
                </a:solidFill>
              </a:rPr>
              <a:t> din </a:t>
            </a:r>
            <a:r>
              <a:rPr lang="en-US" sz="2000" b="1" dirty="0" err="1">
                <a:solidFill>
                  <a:schemeClr val="tx1">
                    <a:lumMod val="95000"/>
                  </a:schemeClr>
                </a:solidFill>
              </a:rPr>
              <a:t>municipiul</a:t>
            </a:r>
            <a:r>
              <a:rPr lang="en-US" sz="2000" b="1" dirty="0">
                <a:solidFill>
                  <a:schemeClr val="tx1">
                    <a:lumMod val="95000"/>
                  </a:schemeClr>
                </a:solidFill>
              </a:rPr>
              <a:t> </a:t>
            </a:r>
            <a:r>
              <a:rPr lang="ro-RO" sz="2000" b="1" dirty="0">
                <a:solidFill>
                  <a:schemeClr val="tx1">
                    <a:lumMod val="95000"/>
                  </a:schemeClr>
                </a:solidFill>
              </a:rPr>
              <a:t>ș</a:t>
            </a:r>
            <a:r>
              <a:rPr lang="en-US" sz="2000" b="1" dirty="0" err="1">
                <a:solidFill>
                  <a:schemeClr val="tx1">
                    <a:lumMod val="95000"/>
                  </a:schemeClr>
                </a:solidFill>
              </a:rPr>
              <a:t>i</a:t>
            </a:r>
            <a:r>
              <a:rPr lang="en-US" sz="2000" b="1" dirty="0">
                <a:solidFill>
                  <a:schemeClr val="tx1">
                    <a:lumMod val="95000"/>
                  </a:schemeClr>
                </a:solidFill>
              </a:rPr>
              <a:t> </a:t>
            </a:r>
            <a:r>
              <a:rPr lang="en-US" sz="2000" b="1" dirty="0" err="1">
                <a:solidFill>
                  <a:schemeClr val="tx1">
                    <a:lumMod val="95000"/>
                  </a:schemeClr>
                </a:solidFill>
              </a:rPr>
              <a:t>jude</a:t>
            </a:r>
            <a:r>
              <a:rPr lang="ro-RO" sz="2000" b="1" dirty="0">
                <a:solidFill>
                  <a:schemeClr val="tx1">
                    <a:lumMod val="95000"/>
                  </a:schemeClr>
                </a:solidFill>
              </a:rPr>
              <a:t>ț</a:t>
            </a:r>
            <a:r>
              <a:rPr lang="en-US" sz="2000" b="1" dirty="0">
                <a:solidFill>
                  <a:schemeClr val="tx1">
                    <a:lumMod val="95000"/>
                  </a:schemeClr>
                </a:solidFill>
              </a:rPr>
              <a:t>ul Br</a:t>
            </a:r>
            <a:r>
              <a:rPr lang="ro-RO" sz="2000" b="1" dirty="0">
                <a:solidFill>
                  <a:schemeClr val="tx1">
                    <a:lumMod val="95000"/>
                  </a:schemeClr>
                </a:solidFill>
              </a:rPr>
              <a:t>ă</a:t>
            </a:r>
            <a:r>
              <a:rPr lang="en-US" sz="2000" b="1" dirty="0" err="1">
                <a:solidFill>
                  <a:schemeClr val="tx1">
                    <a:lumMod val="95000"/>
                  </a:schemeClr>
                </a:solidFill>
              </a:rPr>
              <a:t>ila</a:t>
            </a:r>
            <a:r>
              <a:rPr lang="en-US" sz="2000" b="1" dirty="0">
                <a:solidFill>
                  <a:schemeClr val="tx1">
                    <a:lumMod val="95000"/>
                  </a:schemeClr>
                </a:solidFill>
              </a:rPr>
              <a:t>.</a:t>
            </a:r>
            <a:br>
              <a:rPr lang="en-US" sz="2000" b="1" dirty="0">
                <a:solidFill>
                  <a:schemeClr val="tx1">
                    <a:lumMod val="95000"/>
                  </a:schemeClr>
                </a:solidFill>
              </a:rPr>
            </a:br>
            <a:br>
              <a:rPr lang="en-US" sz="2000" b="1" dirty="0">
                <a:solidFill>
                  <a:srgbClr val="7030A0"/>
                </a:solidFill>
              </a:rPr>
            </a:br>
            <a:endParaRPr lang="en-US" sz="2000" b="1" dirty="0">
              <a:solidFill>
                <a:srgbClr val="7030A0"/>
              </a:solidFill>
            </a:endParaRPr>
          </a:p>
        </p:txBody>
      </p:sp>
    </p:spTree>
    <p:extLst>
      <p:ext uri="{BB962C8B-B14F-4D97-AF65-F5344CB8AC3E}">
        <p14:creationId xmlns:p14="http://schemas.microsoft.com/office/powerpoint/2010/main" val="130565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095A66-2AEB-6222-157E-81E31BD06477}"/>
              </a:ext>
            </a:extLst>
          </p:cNvPr>
          <p:cNvPicPr>
            <a:picLocks noChangeAspect="1"/>
          </p:cNvPicPr>
          <p:nvPr/>
        </p:nvPicPr>
        <p:blipFill>
          <a:blip r:embed="rId2"/>
          <a:stretch>
            <a:fillRect/>
          </a:stretch>
        </p:blipFill>
        <p:spPr>
          <a:xfrm>
            <a:off x="0" y="0"/>
            <a:ext cx="6803571" cy="4136483"/>
          </a:xfrm>
          <a:prstGeom prst="rect">
            <a:avLst/>
          </a:prstGeom>
          <a:ln>
            <a:noFill/>
          </a:ln>
          <a:effectLst>
            <a:softEdge rad="112500"/>
          </a:effectLst>
        </p:spPr>
      </p:pic>
      <p:pic>
        <p:nvPicPr>
          <p:cNvPr id="8" name="Picture 7">
            <a:extLst>
              <a:ext uri="{FF2B5EF4-FFF2-40B4-BE49-F238E27FC236}">
                <a16:creationId xmlns:a16="http://schemas.microsoft.com/office/drawing/2014/main" id="{68E4B4E2-CCDE-9998-4646-E3E19DC551F4}"/>
              </a:ext>
            </a:extLst>
          </p:cNvPr>
          <p:cNvPicPr>
            <a:picLocks noChangeAspect="1"/>
          </p:cNvPicPr>
          <p:nvPr/>
        </p:nvPicPr>
        <p:blipFill>
          <a:blip r:embed="rId3"/>
          <a:stretch>
            <a:fillRect/>
          </a:stretch>
        </p:blipFill>
        <p:spPr>
          <a:xfrm>
            <a:off x="6803572" y="-1"/>
            <a:ext cx="5388428" cy="4136483"/>
          </a:xfrm>
          <a:prstGeom prst="rect">
            <a:avLst/>
          </a:prstGeom>
          <a:ln>
            <a:noFill/>
          </a:ln>
          <a:effectLst>
            <a:softEdge rad="112500"/>
          </a:effectLst>
        </p:spPr>
      </p:pic>
      <p:pic>
        <p:nvPicPr>
          <p:cNvPr id="10" name="Picture 9">
            <a:extLst>
              <a:ext uri="{FF2B5EF4-FFF2-40B4-BE49-F238E27FC236}">
                <a16:creationId xmlns:a16="http://schemas.microsoft.com/office/drawing/2014/main" id="{9840B079-7462-31A8-F97F-ADF53ADA7E6A}"/>
              </a:ext>
            </a:extLst>
          </p:cNvPr>
          <p:cNvPicPr>
            <a:picLocks noChangeAspect="1"/>
          </p:cNvPicPr>
          <p:nvPr/>
        </p:nvPicPr>
        <p:blipFill>
          <a:blip r:embed="rId4"/>
          <a:stretch>
            <a:fillRect/>
          </a:stretch>
        </p:blipFill>
        <p:spPr>
          <a:xfrm>
            <a:off x="119744" y="4136482"/>
            <a:ext cx="6483664" cy="2623547"/>
          </a:xfrm>
          <a:prstGeom prst="rect">
            <a:avLst/>
          </a:prstGeom>
          <a:ln>
            <a:noFill/>
          </a:ln>
          <a:effectLst>
            <a:softEdge rad="112500"/>
          </a:effectLst>
        </p:spPr>
      </p:pic>
      <p:pic>
        <p:nvPicPr>
          <p:cNvPr id="12" name="Picture 11">
            <a:extLst>
              <a:ext uri="{FF2B5EF4-FFF2-40B4-BE49-F238E27FC236}">
                <a16:creationId xmlns:a16="http://schemas.microsoft.com/office/drawing/2014/main" id="{25F50335-34EE-49A2-889C-D6E3264BD69E}"/>
              </a:ext>
            </a:extLst>
          </p:cNvPr>
          <p:cNvPicPr>
            <a:picLocks noChangeAspect="1"/>
          </p:cNvPicPr>
          <p:nvPr/>
        </p:nvPicPr>
        <p:blipFill>
          <a:blip r:embed="rId5"/>
          <a:stretch>
            <a:fillRect/>
          </a:stretch>
        </p:blipFill>
        <p:spPr>
          <a:xfrm>
            <a:off x="6603409" y="4136481"/>
            <a:ext cx="5388428" cy="2623548"/>
          </a:xfrm>
          <a:prstGeom prst="rect">
            <a:avLst/>
          </a:prstGeom>
          <a:ln>
            <a:noFill/>
          </a:ln>
          <a:effectLst>
            <a:softEdge rad="112500"/>
          </a:effectLst>
        </p:spPr>
      </p:pic>
    </p:spTree>
    <p:extLst>
      <p:ext uri="{BB962C8B-B14F-4D97-AF65-F5344CB8AC3E}">
        <p14:creationId xmlns:p14="http://schemas.microsoft.com/office/powerpoint/2010/main" val="122518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5278DA-6C8A-199D-CC43-831ACF8AF132}"/>
              </a:ext>
            </a:extLst>
          </p:cNvPr>
          <p:cNvSpPr>
            <a:spLocks noGrp="1"/>
          </p:cNvSpPr>
          <p:nvPr>
            <p:ph type="title"/>
          </p:nvPr>
        </p:nvSpPr>
        <p:spPr>
          <a:xfrm>
            <a:off x="201865" y="71436"/>
            <a:ext cx="5393077" cy="1658198"/>
          </a:xfrm>
          <a:solidFill>
            <a:srgbClr val="FFFF66">
              <a:alpha val="92941"/>
            </a:srgbClr>
          </a:solidFill>
        </p:spPr>
        <p:txBody>
          <a:bodyPr bIns="548640" anchor="b" anchorCtr="0">
            <a:normAutofit fontScale="90000"/>
          </a:bodyPr>
          <a:lstStyle/>
          <a:p>
            <a:pPr algn="ctr"/>
            <a:r>
              <a:rPr lang="ro-RO" sz="2000" dirty="0">
                <a:solidFill>
                  <a:schemeClr val="accent2">
                    <a:lumMod val="75000"/>
                  </a:schemeClr>
                </a:solidFill>
                <a:latin typeface="Arial" panose="020B0604020202020204" pitchFamily="34" charset="0"/>
                <a:cs typeface="Arial" panose="020B0604020202020204" pitchFamily="34" charset="0"/>
              </a:rPr>
              <a:t>Metode inovative și exemple de bună practică realizate în lecții </a:t>
            </a:r>
            <a:r>
              <a:rPr lang="ro-RO" sz="2000" dirty="0" err="1">
                <a:solidFill>
                  <a:schemeClr val="accent2">
                    <a:lumMod val="75000"/>
                  </a:schemeClr>
                </a:solidFill>
                <a:latin typeface="Arial" panose="020B0604020202020204" pitchFamily="34" charset="0"/>
                <a:cs typeface="Arial" panose="020B0604020202020204" pitchFamily="34" charset="0"/>
              </a:rPr>
              <a:t>transdisciplinare</a:t>
            </a:r>
            <a:br>
              <a:rPr lang="ro-RO" sz="2000" dirty="0">
                <a:solidFill>
                  <a:schemeClr val="accent2">
                    <a:lumMod val="75000"/>
                  </a:schemeClr>
                </a:solidFill>
                <a:latin typeface="Arial" panose="020B0604020202020204" pitchFamily="34" charset="0"/>
                <a:cs typeface="Arial" panose="020B0604020202020204" pitchFamily="34" charset="0"/>
              </a:rPr>
            </a:br>
            <a:br>
              <a:rPr lang="en-US" sz="2000" dirty="0">
                <a:solidFill>
                  <a:schemeClr val="accent2">
                    <a:lumMod val="75000"/>
                  </a:schemeClr>
                </a:solidFill>
                <a:latin typeface="Arial" panose="020B0604020202020204" pitchFamily="34" charset="0"/>
                <a:cs typeface="Arial" panose="020B0604020202020204" pitchFamily="34" charset="0"/>
              </a:rPr>
            </a:br>
            <a:r>
              <a:rPr lang="en-US" sz="200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ADEV</a:t>
            </a:r>
            <a:r>
              <a:rPr lang="ro-RO" sz="200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ĂR ȘI LEGENDĂ ÎN LUMEA GREACĂ</a:t>
            </a:r>
            <a:endParaRPr lang="en-US" sz="2000" i="1" dirty="0">
              <a:solidFill>
                <a:srgbClr val="C0000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B0B29B0-E6F6-5D62-163E-F3CD81E73478}"/>
              </a:ext>
            </a:extLst>
          </p:cNvPr>
          <p:cNvPicPr>
            <a:picLocks noChangeAspect="1"/>
          </p:cNvPicPr>
          <p:nvPr/>
        </p:nvPicPr>
        <p:blipFill>
          <a:blip r:embed="rId3"/>
          <a:stretch>
            <a:fillRect/>
          </a:stretch>
        </p:blipFill>
        <p:spPr>
          <a:xfrm>
            <a:off x="8823352" y="71436"/>
            <a:ext cx="3166782" cy="6242051"/>
          </a:xfrm>
          <a:prstGeom prst="rect">
            <a:avLst/>
          </a:prstGeom>
          <a:ln>
            <a:noFill/>
          </a:ln>
          <a:effectLst>
            <a:softEdge rad="112500"/>
          </a:effectLst>
        </p:spPr>
      </p:pic>
      <p:pic>
        <p:nvPicPr>
          <p:cNvPr id="6" name="Picture 5">
            <a:extLst>
              <a:ext uri="{FF2B5EF4-FFF2-40B4-BE49-F238E27FC236}">
                <a16:creationId xmlns:a16="http://schemas.microsoft.com/office/drawing/2014/main" id="{7CA9CEE6-8D5D-614A-89A3-84FEA6AB5C1D}"/>
              </a:ext>
            </a:extLst>
          </p:cNvPr>
          <p:cNvPicPr>
            <a:picLocks noChangeAspect="1"/>
          </p:cNvPicPr>
          <p:nvPr/>
        </p:nvPicPr>
        <p:blipFill>
          <a:blip r:embed="rId4"/>
          <a:stretch>
            <a:fillRect/>
          </a:stretch>
        </p:blipFill>
        <p:spPr>
          <a:xfrm>
            <a:off x="5656570" y="0"/>
            <a:ext cx="3166782" cy="6242051"/>
          </a:xfrm>
          <a:prstGeom prst="rect">
            <a:avLst/>
          </a:prstGeom>
          <a:ln>
            <a:noFill/>
          </a:ln>
          <a:effectLst>
            <a:softEdge rad="112500"/>
          </a:effectLst>
        </p:spPr>
      </p:pic>
      <p:pic>
        <p:nvPicPr>
          <p:cNvPr id="8" name="Picture 7">
            <a:extLst>
              <a:ext uri="{FF2B5EF4-FFF2-40B4-BE49-F238E27FC236}">
                <a16:creationId xmlns:a16="http://schemas.microsoft.com/office/drawing/2014/main" id="{7EE32B7E-EA40-85F7-1979-F31FF209285C}"/>
              </a:ext>
            </a:extLst>
          </p:cNvPr>
          <p:cNvPicPr>
            <a:picLocks noChangeAspect="1"/>
          </p:cNvPicPr>
          <p:nvPr/>
        </p:nvPicPr>
        <p:blipFill>
          <a:blip r:embed="rId5"/>
          <a:stretch>
            <a:fillRect/>
          </a:stretch>
        </p:blipFill>
        <p:spPr>
          <a:xfrm>
            <a:off x="263493" y="1801070"/>
            <a:ext cx="5393077" cy="4305816"/>
          </a:xfrm>
          <a:prstGeom prst="rect">
            <a:avLst/>
          </a:prstGeom>
          <a:ln>
            <a:noFill/>
          </a:ln>
          <a:effectLst>
            <a:softEdge rad="112500"/>
          </a:effectLst>
        </p:spPr>
      </p:pic>
    </p:spTree>
    <p:extLst>
      <p:ext uri="{BB962C8B-B14F-4D97-AF65-F5344CB8AC3E}">
        <p14:creationId xmlns:p14="http://schemas.microsoft.com/office/powerpoint/2010/main" val="297250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1">
            <a:extLst>
              <a:ext uri="{FF2B5EF4-FFF2-40B4-BE49-F238E27FC236}">
                <a16:creationId xmlns:a16="http://schemas.microsoft.com/office/drawing/2014/main" id="{140AE90F-CD65-3895-59E8-B7606863E8F6}"/>
              </a:ext>
            </a:extLst>
          </p:cNvPr>
          <p:cNvPicPr>
            <a:picLocks noGrp="1" noChangeAspect="1"/>
          </p:cNvPicPr>
          <p:nvPr>
            <p:ph type="pic" sz="quarter" idx="4294967295"/>
          </p:nvPr>
        </p:nvPicPr>
        <p:blipFill>
          <a:blip r:embed="rId3"/>
          <a:srcRect t="14501" b="14501"/>
          <a:stretch/>
        </p:blipFill>
        <p:spPr>
          <a:xfrm>
            <a:off x="9296400" y="68263"/>
            <a:ext cx="2895600" cy="3360737"/>
          </a:xfrm>
          <a:prstGeom prst="rect">
            <a:avLst/>
          </a:prstGeom>
          <a:ln>
            <a:noFill/>
          </a:ln>
          <a:effectLst>
            <a:softEdge rad="112500"/>
          </a:effectLst>
        </p:spPr>
      </p:pic>
      <p:pic>
        <p:nvPicPr>
          <p:cNvPr id="8" name="Picture Placeholder 9">
            <a:extLst>
              <a:ext uri="{FF2B5EF4-FFF2-40B4-BE49-F238E27FC236}">
                <a16:creationId xmlns:a16="http://schemas.microsoft.com/office/drawing/2014/main" id="{42986763-B4C8-5057-6222-0EC4939E7104}"/>
              </a:ext>
            </a:extLst>
          </p:cNvPr>
          <p:cNvPicPr>
            <a:picLocks noGrp="1" noChangeAspect="1"/>
          </p:cNvPicPr>
          <p:nvPr>
            <p:ph type="pic" sz="quarter" idx="4294967295"/>
          </p:nvPr>
        </p:nvPicPr>
        <p:blipFill>
          <a:blip r:embed="rId4"/>
          <a:srcRect t="14501" b="14501"/>
          <a:stretch/>
        </p:blipFill>
        <p:spPr>
          <a:xfrm>
            <a:off x="0" y="68263"/>
            <a:ext cx="3189288" cy="3325812"/>
          </a:xfrm>
          <a:prstGeom prst="rect">
            <a:avLst/>
          </a:prstGeom>
          <a:ln>
            <a:noFill/>
          </a:ln>
          <a:effectLst>
            <a:softEdge rad="112500"/>
          </a:effectLst>
        </p:spPr>
      </p:pic>
      <p:sp>
        <p:nvSpPr>
          <p:cNvPr id="11" name="Rectangle 11">
            <a:extLst>
              <a:ext uri="{FF2B5EF4-FFF2-40B4-BE49-F238E27FC236}">
                <a16:creationId xmlns:a16="http://schemas.microsoft.com/office/drawing/2014/main" id="{A24337D9-B1CB-667D-DD9C-FD19A89532D2}"/>
              </a:ext>
            </a:extLst>
          </p:cNvPr>
          <p:cNvSpPr>
            <a:spLocks noChangeArrowheads="1"/>
          </p:cNvSpPr>
          <p:nvPr/>
        </p:nvSpPr>
        <p:spPr bwMode="auto">
          <a:xfrm>
            <a:off x="120924" y="3394438"/>
            <a:ext cx="665340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Copiii</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au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avut</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ocazia</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să</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pătrundă</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în</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fascinanta</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lume</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mitologiei</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grecești</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transformându</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-se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în</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personaje</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legendare</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ce</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au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prins</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viață</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prin</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a:t>
            </a:r>
            <a:r>
              <a:rPr kumimoji="0" lang="en-US" altLang="en-US" sz="2000" b="0" i="0" u="none" strike="noStrike" cap="none" normalizeH="0" baseline="0" dirty="0" err="1">
                <a:ln>
                  <a:noFill/>
                </a:ln>
                <a:solidFill>
                  <a:srgbClr val="0070C0"/>
                </a:solidFill>
                <a:effectLst/>
                <a:latin typeface="Arial Black" panose="020B0A04020102020204" pitchFamily="34" charset="0"/>
                <a:cs typeface="Segoe UI Historic" panose="020B0502040204020203" pitchFamily="34" charset="0"/>
              </a:rPr>
              <a:t>costumele</a:t>
            </a:r>
            <a:r>
              <a:rPr kumimoji="0" lang="en-US" altLang="en-US" sz="2000" b="0" i="0" u="none" strike="noStrike" cap="none" normalizeH="0" baseline="0" dirty="0">
                <a:ln>
                  <a:noFill/>
                </a:ln>
                <a:solidFill>
                  <a:srgbClr val="0070C0"/>
                </a:solidFill>
                <a:effectLst/>
                <a:latin typeface="Arial Black" panose="020B0A04020102020204" pitchFamily="34" charset="0"/>
                <a:cs typeface="Segoe UI Historic" panose="020B0502040204020203" pitchFamily="34" charset="0"/>
              </a:rPr>
              <a:t> creative!                             </a:t>
            </a:r>
            <a:r>
              <a:rPr kumimoji="0" lang="en-US" altLang="en-US" sz="2000" b="0" i="0" u="none" strike="noStrike" cap="none" normalizeH="0" baseline="0" dirty="0">
                <a:ln>
                  <a:noFill/>
                </a:ln>
                <a:solidFill>
                  <a:srgbClr val="0070C0"/>
                </a:solidFill>
                <a:effectLst/>
                <a:latin typeface="Arial Black" panose="020B0A04020102020204" pitchFamily="34" charset="0"/>
              </a:rPr>
              <a:t> </a:t>
            </a:r>
          </a:p>
        </p:txBody>
      </p:sp>
      <p:pic>
        <p:nvPicPr>
          <p:cNvPr id="2060" name="Picture 12" descr="🔱">
            <a:extLst>
              <a:ext uri="{FF2B5EF4-FFF2-40B4-BE49-F238E27FC236}">
                <a16:creationId xmlns:a16="http://schemas.microsoft.com/office/drawing/2014/main" id="{40416B5E-BFEE-A164-A4CC-BA6F5D70E8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66825" y="-84138"/>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
            <a:extLst>
              <a:ext uri="{FF2B5EF4-FFF2-40B4-BE49-F238E27FC236}">
                <a16:creationId xmlns:a16="http://schemas.microsoft.com/office/drawing/2014/main" id="{63C71D14-FF02-F9A6-26AA-8A41A1B2E1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01775" y="-84138"/>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
            <a:extLst>
              <a:ext uri="{FF2B5EF4-FFF2-40B4-BE49-F238E27FC236}">
                <a16:creationId xmlns:a16="http://schemas.microsoft.com/office/drawing/2014/main" id="{B68943EB-15BD-9AA1-17AE-1DE16BBCE6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36725" y="-84138"/>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
            <a:extLst>
              <a:ext uri="{FF2B5EF4-FFF2-40B4-BE49-F238E27FC236}">
                <a16:creationId xmlns:a16="http://schemas.microsoft.com/office/drawing/2014/main" id="{9EE22324-056F-0A5B-441B-F4EBFC8101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71675" y="-84138"/>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9907631-8736-5789-F739-20A37FE76DF4}"/>
              </a:ext>
            </a:extLst>
          </p:cNvPr>
          <p:cNvPicPr>
            <a:picLocks noChangeAspect="1"/>
          </p:cNvPicPr>
          <p:nvPr/>
        </p:nvPicPr>
        <p:blipFill>
          <a:blip r:embed="rId9"/>
          <a:stretch>
            <a:fillRect/>
          </a:stretch>
        </p:blipFill>
        <p:spPr>
          <a:xfrm>
            <a:off x="3263578" y="68263"/>
            <a:ext cx="2871465" cy="3355975"/>
          </a:xfrm>
          <a:prstGeom prst="rect">
            <a:avLst/>
          </a:prstGeom>
          <a:ln>
            <a:noFill/>
          </a:ln>
          <a:effectLst>
            <a:softEdge rad="112500"/>
          </a:effectLst>
        </p:spPr>
      </p:pic>
      <p:pic>
        <p:nvPicPr>
          <p:cNvPr id="20" name="Picture 19">
            <a:extLst>
              <a:ext uri="{FF2B5EF4-FFF2-40B4-BE49-F238E27FC236}">
                <a16:creationId xmlns:a16="http://schemas.microsoft.com/office/drawing/2014/main" id="{CCBFEDFA-A153-2F6D-9AAE-AC6535CB7BA1}"/>
              </a:ext>
            </a:extLst>
          </p:cNvPr>
          <p:cNvPicPr>
            <a:picLocks noChangeAspect="1"/>
          </p:cNvPicPr>
          <p:nvPr/>
        </p:nvPicPr>
        <p:blipFill>
          <a:blip r:embed="rId10"/>
          <a:stretch>
            <a:fillRect/>
          </a:stretch>
        </p:blipFill>
        <p:spPr>
          <a:xfrm>
            <a:off x="9026847" y="68262"/>
            <a:ext cx="2724150" cy="3325521"/>
          </a:xfrm>
          <a:prstGeom prst="rect">
            <a:avLst/>
          </a:prstGeom>
          <a:ln>
            <a:noFill/>
          </a:ln>
          <a:effectLst>
            <a:softEdge rad="112500"/>
          </a:effectLst>
        </p:spPr>
      </p:pic>
      <p:pic>
        <p:nvPicPr>
          <p:cNvPr id="25" name="Picture 24">
            <a:extLst>
              <a:ext uri="{FF2B5EF4-FFF2-40B4-BE49-F238E27FC236}">
                <a16:creationId xmlns:a16="http://schemas.microsoft.com/office/drawing/2014/main" id="{CB5322B9-4AFD-6284-AE75-76BE31D114CF}"/>
              </a:ext>
            </a:extLst>
          </p:cNvPr>
          <p:cNvPicPr>
            <a:picLocks noChangeAspect="1"/>
          </p:cNvPicPr>
          <p:nvPr/>
        </p:nvPicPr>
        <p:blipFill>
          <a:blip r:embed="rId11"/>
          <a:stretch>
            <a:fillRect/>
          </a:stretch>
        </p:blipFill>
        <p:spPr>
          <a:xfrm>
            <a:off x="6135043" y="68261"/>
            <a:ext cx="3117850" cy="3325521"/>
          </a:xfrm>
          <a:prstGeom prst="rect">
            <a:avLst/>
          </a:prstGeom>
          <a:ln>
            <a:noFill/>
          </a:ln>
          <a:effectLst>
            <a:softEdge rad="112500"/>
          </a:effectLst>
        </p:spPr>
      </p:pic>
      <p:pic>
        <p:nvPicPr>
          <p:cNvPr id="27" name="Picture 26">
            <a:extLst>
              <a:ext uri="{FF2B5EF4-FFF2-40B4-BE49-F238E27FC236}">
                <a16:creationId xmlns:a16="http://schemas.microsoft.com/office/drawing/2014/main" id="{4BC4A7CE-7751-EAA8-484E-2F164331D5A2}"/>
              </a:ext>
            </a:extLst>
          </p:cNvPr>
          <p:cNvPicPr>
            <a:picLocks noChangeAspect="1"/>
          </p:cNvPicPr>
          <p:nvPr/>
        </p:nvPicPr>
        <p:blipFill>
          <a:blip r:embed="rId12"/>
          <a:stretch>
            <a:fillRect/>
          </a:stretch>
        </p:blipFill>
        <p:spPr>
          <a:xfrm>
            <a:off x="9122265" y="3475510"/>
            <a:ext cx="2838581" cy="2792510"/>
          </a:xfrm>
          <a:prstGeom prst="rect">
            <a:avLst/>
          </a:prstGeom>
          <a:ln>
            <a:noFill/>
          </a:ln>
          <a:effectLst>
            <a:softEdge rad="112500"/>
          </a:effectLst>
        </p:spPr>
      </p:pic>
      <p:pic>
        <p:nvPicPr>
          <p:cNvPr id="29" name="Picture 28">
            <a:extLst>
              <a:ext uri="{FF2B5EF4-FFF2-40B4-BE49-F238E27FC236}">
                <a16:creationId xmlns:a16="http://schemas.microsoft.com/office/drawing/2014/main" id="{B05AABE4-93AB-1A98-9ABF-6E2024459390}"/>
              </a:ext>
            </a:extLst>
          </p:cNvPr>
          <p:cNvPicPr>
            <a:picLocks noChangeAspect="1"/>
          </p:cNvPicPr>
          <p:nvPr/>
        </p:nvPicPr>
        <p:blipFill>
          <a:blip r:embed="rId13"/>
          <a:stretch>
            <a:fillRect/>
          </a:stretch>
        </p:blipFill>
        <p:spPr>
          <a:xfrm>
            <a:off x="6985944" y="3475510"/>
            <a:ext cx="2136321" cy="2792510"/>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2CE2018-527A-B69F-6D87-CF3B7636419D}"/>
                  </a:ext>
                </a:extLst>
              </p:cNvPr>
              <p:cNvSpPr txBox="1"/>
              <p:nvPr/>
            </p:nvSpPr>
            <p:spPr>
              <a:xfrm>
                <a:off x="260025" y="5072454"/>
                <a:ext cx="6653402" cy="1477328"/>
              </a:xfrm>
              <a:prstGeom prst="rect">
                <a:avLst/>
              </a:prstGeom>
              <a:noFill/>
            </p:spPr>
            <p:txBody>
              <a:bodyPr wrap="square">
                <a:spAutoFit/>
              </a:bodyPr>
              <a:lstStyle/>
              <a:p>
                <a:pPr algn="just"/>
                <a:r>
                  <a:rPr lang="en-US" b="1" dirty="0" err="1">
                    <a:solidFill>
                      <a:schemeClr val="accent1"/>
                    </a:solidFill>
                    <a:latin typeface="Arial Black" panose="020B0A04020102020204" pitchFamily="34" charset="0"/>
                  </a:rPr>
                  <a:t>Abordarea</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transdisciplinară</a:t>
                </a:r>
                <a:r>
                  <a:rPr lang="en-US" b="1" dirty="0">
                    <a:solidFill>
                      <a:schemeClr val="accent1"/>
                    </a:solidFill>
                    <a:latin typeface="Arial Black" panose="020B0A04020102020204" pitchFamily="34" charset="0"/>
                  </a:rPr>
                  <a:t> le-a </a:t>
                </a:r>
                <a:r>
                  <a:rPr lang="en-US" b="1" dirty="0" err="1">
                    <a:solidFill>
                      <a:schemeClr val="accent1"/>
                    </a:solidFill>
                    <a:latin typeface="Arial Black" panose="020B0A04020102020204" pitchFamily="34" charset="0"/>
                  </a:rPr>
                  <a:t>oferit</a:t>
                </a:r>
                <a:r>
                  <a:rPr lang="en-US" b="1" dirty="0">
                    <a:solidFill>
                      <a:schemeClr val="accent1"/>
                    </a:solidFill>
                    <a:latin typeface="Arial Black" panose="020B0A04020102020204" pitchFamily="34" charset="0"/>
                  </a:rPr>
                  <a:t> nu </a:t>
                </a:r>
                <a:r>
                  <a:rPr lang="en-US" b="1" dirty="0" err="1">
                    <a:solidFill>
                      <a:schemeClr val="accent1"/>
                    </a:solidFill>
                    <a:latin typeface="Arial Black" panose="020B0A04020102020204" pitchFamily="34" charset="0"/>
                  </a:rPr>
                  <a:t>doar</a:t>
                </a:r>
                <a:r>
                  <a:rPr lang="en-US" b="1" dirty="0">
                    <a:solidFill>
                      <a:schemeClr val="accent1"/>
                    </a:solidFill>
                    <a:latin typeface="Arial Black" panose="020B0A04020102020204" pitchFamily="34" charset="0"/>
                  </a:rPr>
                  <a:t> o </a:t>
                </a:r>
                <a:r>
                  <a:rPr lang="en-US" b="1" dirty="0" err="1">
                    <a:solidFill>
                      <a:schemeClr val="accent1"/>
                    </a:solidFill>
                    <a:latin typeface="Arial Black" panose="020B0A04020102020204" pitchFamily="34" charset="0"/>
                  </a:rPr>
                  <a:t>înțelegere</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profundă</a:t>
                </a:r>
                <a:r>
                  <a:rPr lang="en-US" b="1" dirty="0">
                    <a:solidFill>
                      <a:schemeClr val="accent1"/>
                    </a:solidFill>
                    <a:latin typeface="Arial Black" panose="020B0A04020102020204" pitchFamily="34" charset="0"/>
                  </a:rPr>
                  <a:t> a </a:t>
                </a:r>
                <a:r>
                  <a:rPr lang="en-US" b="1" dirty="0" err="1">
                    <a:solidFill>
                      <a:schemeClr val="accent1"/>
                    </a:solidFill>
                    <a:latin typeface="Arial Black" panose="020B0A04020102020204" pitchFamily="34" charset="0"/>
                  </a:rPr>
                  <a:t>legendelor</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antice</a:t>
                </a:r>
                <a:r>
                  <a:rPr lang="en-US" b="1" dirty="0">
                    <a:solidFill>
                      <a:schemeClr val="accent1"/>
                    </a:solidFill>
                    <a:latin typeface="Arial Black" panose="020B0A04020102020204" pitchFamily="34" charset="0"/>
                  </a:rPr>
                  <a:t>, a </a:t>
                </a:r>
                <a:r>
                  <a:rPr lang="en-US" b="1" dirty="0" err="1">
                    <a:solidFill>
                      <a:schemeClr val="accent1"/>
                    </a:solidFill>
                    <a:latin typeface="Arial Black" panose="020B0A04020102020204" pitchFamily="34" charset="0"/>
                  </a:rPr>
                  <a:t>mitologiei</a:t>
                </a:r>
                <a:r>
                  <a:rPr lang="en-US" b="1" dirty="0">
                    <a:solidFill>
                      <a:schemeClr val="accent1"/>
                    </a:solidFill>
                    <a:latin typeface="Arial Black" panose="020B0A04020102020204" pitchFamily="34" charset="0"/>
                  </a:rPr>
                  <a:t>, ci </a:t>
                </a:r>
                <a:r>
                  <a:rPr lang="en-US" b="1" dirty="0" err="1">
                    <a:solidFill>
                      <a:schemeClr val="accent1"/>
                    </a:solidFill>
                    <a:latin typeface="Arial Black" panose="020B0A04020102020204" pitchFamily="34" charset="0"/>
                  </a:rPr>
                  <a:t>și</a:t>
                </a:r>
                <a:r>
                  <a:rPr lang="en-US" b="1" dirty="0">
                    <a:solidFill>
                      <a:schemeClr val="accent1"/>
                    </a:solidFill>
                    <a:latin typeface="Arial Black" panose="020B0A04020102020204" pitchFamily="34" charset="0"/>
                  </a:rPr>
                  <a:t> o </a:t>
                </a:r>
                <a:r>
                  <a:rPr lang="en-US" b="1" dirty="0" err="1">
                    <a:solidFill>
                      <a:schemeClr val="accent1"/>
                    </a:solidFill>
                    <a:latin typeface="Arial Black" panose="020B0A04020102020204" pitchFamily="34" charset="0"/>
                  </a:rPr>
                  <a:t>dezvoltare</a:t>
                </a:r>
                <a:r>
                  <a:rPr lang="en-US" b="1" dirty="0">
                    <a:solidFill>
                      <a:schemeClr val="accent1"/>
                    </a:solidFill>
                    <a:latin typeface="Arial Black" panose="020B0A04020102020204" pitchFamily="34" charset="0"/>
                  </a:rPr>
                  <a:t> a </a:t>
                </a:r>
                <a:r>
                  <a:rPr lang="en-US" b="1" dirty="0" err="1">
                    <a:solidFill>
                      <a:schemeClr val="accent1"/>
                    </a:solidFill>
                    <a:latin typeface="Arial Black" panose="020B0A04020102020204" pitchFamily="34" charset="0"/>
                  </a:rPr>
                  <a:t>gândirii</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critice</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oferind</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posibilitatea</a:t>
                </a:r>
                <a:r>
                  <a:rPr lang="en-US" b="1" dirty="0">
                    <a:solidFill>
                      <a:schemeClr val="accent1"/>
                    </a:solidFill>
                    <a:latin typeface="Arial Black" panose="020B0A04020102020204" pitchFamily="34" charset="0"/>
                  </a:rPr>
                  <a:t> de a </a:t>
                </a:r>
                <a:r>
                  <a:rPr lang="en-US" b="1" dirty="0" err="1">
                    <a:solidFill>
                      <a:schemeClr val="accent1"/>
                    </a:solidFill>
                    <a:latin typeface="Arial Black" panose="020B0A04020102020204" pitchFamily="34" charset="0"/>
                  </a:rPr>
                  <a:t>distinge</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între</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Adevăr</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și</a:t>
                </a:r>
                <a:r>
                  <a:rPr lang="en-US" b="1" dirty="0">
                    <a:solidFill>
                      <a:schemeClr val="accent1"/>
                    </a:solidFill>
                    <a:latin typeface="Arial Black" panose="020B0A04020102020204" pitchFamily="34" charset="0"/>
                  </a:rPr>
                  <a:t> </a:t>
                </a:r>
                <a:r>
                  <a:rPr lang="en-US" b="1" dirty="0" err="1">
                    <a:solidFill>
                      <a:schemeClr val="accent1"/>
                    </a:solidFill>
                    <a:latin typeface="Arial Black" panose="020B0A04020102020204" pitchFamily="34" charset="0"/>
                  </a:rPr>
                  <a:t>legendă</a:t>
                </a:r>
                <a:r>
                  <a:rPr lang="en-US" b="1" dirty="0">
                    <a:solidFill>
                      <a:schemeClr val="accent1"/>
                    </a:solidFill>
                    <a:latin typeface="Arial Black" panose="020B0A04020102020204" pitchFamily="34" charset="0"/>
                  </a:rPr>
                  <a:t>!”</a:t>
                </a:r>
                <a:r>
                  <a:rPr lang="en-US" b="1" dirty="0">
                    <a:solidFill>
                      <a:srgbClr val="C00000"/>
                    </a:solidFill>
                    <a:latin typeface="Arial Black" panose="020B0A04020102020204" pitchFamily="34" charset="0"/>
                  </a:rPr>
                  <a:t>🏛️ ∞</a:t>
                </a:r>
                <a:r>
                  <a:rPr lang="el-GR" b="1" dirty="0">
                    <a:solidFill>
                      <a:srgbClr val="C00000"/>
                    </a:solidFill>
                    <a:latin typeface="Arial Black" panose="020B0A04020102020204" pitchFamily="34" charset="0"/>
                  </a:rPr>
                  <a:t>β</a:t>
                </a:r>
                <a14:m>
                  <m:oMath xmlns:m="http://schemas.openxmlformats.org/officeDocument/2006/math">
                    <m:r>
                      <a:rPr lang="el-GR" b="1" i="1" smtClean="0">
                        <a:solidFill>
                          <a:srgbClr val="C00000"/>
                        </a:solidFill>
                        <a:latin typeface="Cambria Math" panose="02040503050406030204" pitchFamily="18" charset="0"/>
                        <a:ea typeface="Cambria Math" panose="02040503050406030204" pitchFamily="18" charset="0"/>
                      </a:rPr>
                      <m:t>𝝅</m:t>
                    </m:r>
                  </m:oMath>
                </a14:m>
                <a:endParaRPr lang="en-US" b="1" dirty="0">
                  <a:solidFill>
                    <a:schemeClr val="accent1"/>
                  </a:solidFill>
                  <a:latin typeface="Arial Black" panose="020B0A04020102020204" pitchFamily="34" charset="0"/>
                </a:endParaRPr>
              </a:p>
            </p:txBody>
          </p:sp>
        </mc:Choice>
        <mc:Fallback xmlns="">
          <p:sp>
            <p:nvSpPr>
              <p:cNvPr id="31" name="TextBox 30">
                <a:extLst>
                  <a:ext uri="{FF2B5EF4-FFF2-40B4-BE49-F238E27FC236}">
                    <a16:creationId xmlns:a16="http://schemas.microsoft.com/office/drawing/2014/main" id="{52CE2018-527A-B69F-6D87-CF3B7636419D}"/>
                  </a:ext>
                </a:extLst>
              </p:cNvPr>
              <p:cNvSpPr txBox="1">
                <a:spLocks noRot="1" noChangeAspect="1" noMove="1" noResize="1" noEditPoints="1" noAdjustHandles="1" noChangeArrowheads="1" noChangeShapeType="1" noTextEdit="1"/>
              </p:cNvSpPr>
              <p:nvPr/>
            </p:nvSpPr>
            <p:spPr>
              <a:xfrm>
                <a:off x="260025" y="5072454"/>
                <a:ext cx="6653402" cy="1477328"/>
              </a:xfrm>
              <a:prstGeom prst="rect">
                <a:avLst/>
              </a:prstGeom>
              <a:blipFill>
                <a:blip r:embed="rId14"/>
                <a:stretch>
                  <a:fillRect l="-825" t="-2066" r="-1833" b="-5785"/>
                </a:stretch>
              </a:blipFill>
            </p:spPr>
            <p:txBody>
              <a:bodyPr/>
              <a:lstStyle/>
              <a:p>
                <a:r>
                  <a:rPr lang="en-US">
                    <a:noFill/>
                  </a:rPr>
                  <a:t> </a:t>
                </a:r>
              </a:p>
            </p:txBody>
          </p:sp>
        </mc:Fallback>
      </mc:AlternateContent>
      <p:pic>
        <p:nvPicPr>
          <p:cNvPr id="2065" name="Picture 17" descr="🔱">
            <a:extLst>
              <a:ext uri="{FF2B5EF4-FFF2-40B4-BE49-F238E27FC236}">
                <a16:creationId xmlns:a16="http://schemas.microsoft.com/office/drawing/2014/main" id="{5B739090-F836-E887-7ADF-0EBB31651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2643" y="3478477"/>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
            <a:extLst>
              <a:ext uri="{FF2B5EF4-FFF2-40B4-BE49-F238E27FC236}">
                <a16:creationId xmlns:a16="http://schemas.microsoft.com/office/drawing/2014/main" id="{E3330336-6B90-8AD0-A91C-BE2ED9E6C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629" y="362494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
            <a:extLst>
              <a:ext uri="{FF2B5EF4-FFF2-40B4-BE49-F238E27FC236}">
                <a16:creationId xmlns:a16="http://schemas.microsoft.com/office/drawing/2014/main" id="{CB7EB525-AED5-512D-0D27-C0F84F1E8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8901" y="3357563"/>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895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4E67-57A4-9825-9E94-C2B258A68C9D}"/>
              </a:ext>
            </a:extLst>
          </p:cNvPr>
          <p:cNvSpPr>
            <a:spLocks noGrp="1"/>
          </p:cNvSpPr>
          <p:nvPr>
            <p:ph type="title"/>
          </p:nvPr>
        </p:nvSpPr>
        <p:spPr>
          <a:xfrm>
            <a:off x="1097280" y="286604"/>
            <a:ext cx="10058400" cy="1040752"/>
          </a:xfrm>
          <a:solidFill>
            <a:srgbClr val="FFFF66"/>
          </a:solidFill>
        </p:spPr>
        <p:txBody>
          <a:bodyPr/>
          <a:lstStyle/>
          <a:p>
            <a:r>
              <a:rPr lang="ro-RO" dirty="0"/>
              <a:t>Cursuri de formare internaționale</a:t>
            </a:r>
            <a:endParaRPr lang="en-US" dirty="0"/>
          </a:p>
        </p:txBody>
      </p:sp>
      <p:sp>
        <p:nvSpPr>
          <p:cNvPr id="3" name="Content Placeholder 2">
            <a:extLst>
              <a:ext uri="{FF2B5EF4-FFF2-40B4-BE49-F238E27FC236}">
                <a16:creationId xmlns:a16="http://schemas.microsoft.com/office/drawing/2014/main" id="{F21C3D74-CBD0-AEEC-7CF1-ED875B10D2FB}"/>
              </a:ext>
            </a:extLst>
          </p:cNvPr>
          <p:cNvSpPr>
            <a:spLocks noGrp="1"/>
          </p:cNvSpPr>
          <p:nvPr>
            <p:ph idx="1"/>
          </p:nvPr>
        </p:nvSpPr>
        <p:spPr>
          <a:xfrm>
            <a:off x="1097280" y="1838633"/>
            <a:ext cx="10058399" cy="4030460"/>
          </a:xfrm>
        </p:spPr>
        <p:txBody>
          <a:bodyPr>
            <a:normAutofit/>
          </a:bodyPr>
          <a:lstStyle/>
          <a:p>
            <a:r>
              <a:rPr lang="en-US" b="0" i="0" dirty="0">
                <a:solidFill>
                  <a:srgbClr val="338FE9"/>
                </a:solidFill>
                <a:effectLst/>
                <a:latin typeface="Arial" panose="020B0604020202020204" pitchFamily="34" charset="0"/>
                <a:hlinkClick r:id="rId3" tooltip="https://www.teacheracademy.eu/course/ict-and-outdoor-teaching/"/>
              </a:rPr>
              <a:t>ICT and Outdoor Teaching and Learning</a:t>
            </a:r>
            <a:r>
              <a:rPr lang="ro-RO" b="0" i="0" dirty="0">
                <a:solidFill>
                  <a:srgbClr val="338FE9"/>
                </a:solidFill>
                <a:effectLst/>
                <a:latin typeface="Arial" panose="020B0604020202020204" pitchFamily="34" charset="0"/>
              </a:rPr>
              <a:t>, Split, Croația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b="0" i="0" dirty="0">
                <a:solidFill>
                  <a:srgbClr val="338FE9"/>
                </a:solidFill>
                <a:effectLst/>
                <a:latin typeface="Arial" panose="020B0604020202020204" pitchFamily="34" charset="0"/>
              </a:rPr>
              <a:t>Scop:</a:t>
            </a:r>
            <a:endParaRPr lang="ro-RO" b="0" i="0" dirty="0">
              <a:solidFill>
                <a:srgbClr val="338FE9"/>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ro-RO" altLang="en-US" sz="2200" dirty="0">
                <a:solidFill>
                  <a:srgbClr val="002060"/>
                </a:solidFill>
                <a:latin typeface="Arial" panose="020B0604020202020204" pitchFamily="34" charset="0"/>
                <a:cs typeface="Arial" panose="020B0604020202020204" pitchFamily="34" charset="0"/>
              </a:rPr>
              <a:t>E</a:t>
            </a:r>
            <a:r>
              <a:rPr kumimoji="0" lang="ro-RO" altLang="en-US" sz="22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xemple practice de activități de învățare  desfășurate în aer liber cu instrumente TIC, care vor inspira proiectarea de sarcini noi pentru elevi;</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o-RO" altLang="en-US" sz="22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Discuții și  activități inedite în colaborare cu alți colegi din diferite țări europene;</a:t>
            </a:r>
            <a:endParaRPr lang="ro-RO" altLang="en-US" sz="2200" dirty="0">
              <a:solidFill>
                <a:srgbClr val="002060"/>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o-RO" altLang="en-US" sz="22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O varietate de instrumente digitale în spații exterioare de diferite tipuri;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ro-RO" altLang="en-US" sz="2200" dirty="0">
                <a:solidFill>
                  <a:srgbClr val="002060"/>
                </a:solidFill>
                <a:latin typeface="Arial" panose="020B0604020202020204" pitchFamily="34" charset="0"/>
                <a:cs typeface="Arial" panose="020B0604020202020204" pitchFamily="34" charset="0"/>
              </a:rPr>
              <a:t>M</a:t>
            </a:r>
            <a:r>
              <a:rPr kumimoji="0" lang="ro-RO" altLang="en-US" sz="22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odelul SAMR pentru a identifica cele mai semnificative utilizări ale tehnologiei  în sprijinul predării și învățării (înlocuire, mărire, modificare sau redefinire). </a:t>
            </a:r>
          </a:p>
          <a:p>
            <a:endParaRPr lang="ro-RO" b="0" i="0" dirty="0">
              <a:solidFill>
                <a:srgbClr val="338FE9"/>
              </a:solidFill>
              <a:effectLst/>
              <a:latin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798C8807-8758-3E99-BE92-B525FBA04801}"/>
              </a:ext>
            </a:extLst>
          </p:cNvPr>
          <p:cNvPicPr>
            <a:picLocks noChangeAspect="1"/>
          </p:cNvPicPr>
          <p:nvPr/>
        </p:nvPicPr>
        <p:blipFill>
          <a:blip r:embed="rId4"/>
          <a:stretch>
            <a:fillRect/>
          </a:stretch>
        </p:blipFill>
        <p:spPr>
          <a:xfrm>
            <a:off x="10814255" y="1327356"/>
            <a:ext cx="1143000" cy="571500"/>
          </a:xfrm>
          <a:prstGeom prst="rect">
            <a:avLst/>
          </a:prstGeom>
        </p:spPr>
      </p:pic>
    </p:spTree>
    <p:extLst>
      <p:ext uri="{BB962C8B-B14F-4D97-AF65-F5344CB8AC3E}">
        <p14:creationId xmlns:p14="http://schemas.microsoft.com/office/powerpoint/2010/main" val="3648163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5134-9C91-F312-2665-603572CD33E8}"/>
              </a:ext>
            </a:extLst>
          </p:cNvPr>
          <p:cNvSpPr>
            <a:spLocks noGrp="1"/>
          </p:cNvSpPr>
          <p:nvPr>
            <p:ph type="title"/>
          </p:nvPr>
        </p:nvSpPr>
        <p:spPr>
          <a:xfrm>
            <a:off x="896710" y="183847"/>
            <a:ext cx="10772775" cy="1285724"/>
          </a:xfrm>
        </p:spPr>
        <p:txBody>
          <a:bodyPr>
            <a:normAutofit fontScale="90000"/>
          </a:bodyPr>
          <a:lstStyle/>
          <a:p>
            <a:r>
              <a:rPr lang="en-US" sz="3200" b="1" dirty="0" err="1"/>
              <a:t>Lecția</a:t>
            </a:r>
            <a:r>
              <a:rPr lang="en-US" sz="3200" b="1" dirty="0"/>
              <a:t> </a:t>
            </a:r>
            <a:r>
              <a:rPr lang="en-US" sz="3200" b="1" dirty="0" err="1"/>
              <a:t>interactivă</a:t>
            </a:r>
            <a:r>
              <a:rPr lang="en-US" sz="3200" b="1" dirty="0"/>
              <a:t> </a:t>
            </a:r>
            <a:r>
              <a:rPr lang="en-US" sz="3200" b="1" dirty="0" err="1"/>
              <a:t>și</a:t>
            </a:r>
            <a:r>
              <a:rPr lang="en-US" sz="3200" b="1" dirty="0"/>
              <a:t> </a:t>
            </a:r>
            <a:r>
              <a:rPr lang="en-US" sz="3200" b="1" dirty="0" err="1"/>
              <a:t>captivantă</a:t>
            </a:r>
            <a:r>
              <a:rPr lang="en-US" sz="3200" b="1" dirty="0"/>
              <a:t> a </a:t>
            </a:r>
            <a:r>
              <a:rPr lang="en-US" sz="3200" b="1" dirty="0" err="1"/>
              <a:t>îmbinat</a:t>
            </a:r>
            <a:r>
              <a:rPr lang="en-US" sz="3200" b="1" dirty="0"/>
              <a:t> </a:t>
            </a:r>
            <a:r>
              <a:rPr lang="en-US" sz="3200" b="1" dirty="0" err="1"/>
              <a:t>jocul</a:t>
            </a:r>
            <a:r>
              <a:rPr lang="en-US" sz="3200" b="1" dirty="0"/>
              <a:t> de </a:t>
            </a:r>
            <a:r>
              <a:rPr lang="en-US" sz="3200" b="1" dirty="0" err="1"/>
              <a:t>rol</a:t>
            </a:r>
            <a:r>
              <a:rPr lang="en-US" sz="3200" b="1" dirty="0"/>
              <a:t> cu </a:t>
            </a:r>
            <a:r>
              <a:rPr lang="en-US" sz="3200" b="1" dirty="0" err="1"/>
              <a:t>aprofundarea</a:t>
            </a:r>
            <a:r>
              <a:rPr lang="en-US" sz="3200" b="1" dirty="0"/>
              <a:t> </a:t>
            </a:r>
            <a:r>
              <a:rPr lang="en-US" sz="3200" b="1" dirty="0" err="1"/>
              <a:t>cunoștințelor</a:t>
            </a:r>
            <a:r>
              <a:rPr lang="en-US" sz="3200" b="1" dirty="0"/>
              <a:t> </a:t>
            </a:r>
            <a:r>
              <a:rPr lang="en-US" sz="3200" b="1" dirty="0" err="1"/>
              <a:t>despre</a:t>
            </a:r>
            <a:r>
              <a:rPr lang="en-US" sz="3200" b="1" dirty="0"/>
              <a:t> “Legenda </a:t>
            </a:r>
            <a:r>
              <a:rPr lang="en-US" sz="3200" b="1" dirty="0" err="1"/>
              <a:t>Minotaurului</a:t>
            </a:r>
            <a:r>
              <a:rPr lang="en-US" sz="3200" b="1" dirty="0"/>
              <a:t>” </a:t>
            </a:r>
            <a:r>
              <a:rPr lang="en-US" sz="3200" b="1" dirty="0" err="1"/>
              <a:t>și</a:t>
            </a:r>
            <a:r>
              <a:rPr lang="en-US" sz="3200" b="1" dirty="0"/>
              <a:t> “Legenda </a:t>
            </a:r>
            <a:r>
              <a:rPr lang="en-US" sz="3200" b="1" dirty="0" err="1"/>
              <a:t>lui</a:t>
            </a:r>
            <a:r>
              <a:rPr lang="en-US" sz="3200" b="1" dirty="0"/>
              <a:t> Icar”.</a:t>
            </a:r>
          </a:p>
        </p:txBody>
      </p:sp>
      <p:pic>
        <p:nvPicPr>
          <p:cNvPr id="4" name="Picture 3">
            <a:extLst>
              <a:ext uri="{FF2B5EF4-FFF2-40B4-BE49-F238E27FC236}">
                <a16:creationId xmlns:a16="http://schemas.microsoft.com/office/drawing/2014/main" id="{6128EE4F-0A62-0B39-29CE-BC61A49ACBCA}"/>
              </a:ext>
            </a:extLst>
          </p:cNvPr>
          <p:cNvPicPr>
            <a:picLocks noChangeAspect="1"/>
          </p:cNvPicPr>
          <p:nvPr/>
        </p:nvPicPr>
        <p:blipFill>
          <a:blip r:embed="rId2"/>
          <a:stretch>
            <a:fillRect/>
          </a:stretch>
        </p:blipFill>
        <p:spPr>
          <a:xfrm>
            <a:off x="127225" y="1360715"/>
            <a:ext cx="3039836" cy="3113314"/>
          </a:xfrm>
          <a:prstGeom prst="rect">
            <a:avLst/>
          </a:prstGeom>
          <a:ln>
            <a:noFill/>
          </a:ln>
          <a:effectLst>
            <a:softEdge rad="112500"/>
          </a:effectLst>
        </p:spPr>
      </p:pic>
      <p:pic>
        <p:nvPicPr>
          <p:cNvPr id="6" name="Picture 5">
            <a:extLst>
              <a:ext uri="{FF2B5EF4-FFF2-40B4-BE49-F238E27FC236}">
                <a16:creationId xmlns:a16="http://schemas.microsoft.com/office/drawing/2014/main" id="{328C9655-5702-52BE-7785-C295A7D9E97D}"/>
              </a:ext>
            </a:extLst>
          </p:cNvPr>
          <p:cNvPicPr>
            <a:picLocks noChangeAspect="1"/>
          </p:cNvPicPr>
          <p:nvPr/>
        </p:nvPicPr>
        <p:blipFill>
          <a:blip r:embed="rId3"/>
          <a:stretch>
            <a:fillRect/>
          </a:stretch>
        </p:blipFill>
        <p:spPr>
          <a:xfrm>
            <a:off x="3359915" y="1292361"/>
            <a:ext cx="2818040" cy="3113314"/>
          </a:xfrm>
          <a:prstGeom prst="rect">
            <a:avLst/>
          </a:prstGeom>
          <a:ln>
            <a:noFill/>
          </a:ln>
          <a:effectLst>
            <a:softEdge rad="112500"/>
          </a:effectLst>
        </p:spPr>
      </p:pic>
      <p:pic>
        <p:nvPicPr>
          <p:cNvPr id="8" name="Picture 7">
            <a:extLst>
              <a:ext uri="{FF2B5EF4-FFF2-40B4-BE49-F238E27FC236}">
                <a16:creationId xmlns:a16="http://schemas.microsoft.com/office/drawing/2014/main" id="{A4AAEADA-D94F-87FB-4F1E-51B6E1CDC390}"/>
              </a:ext>
            </a:extLst>
          </p:cNvPr>
          <p:cNvPicPr>
            <a:picLocks noChangeAspect="1"/>
          </p:cNvPicPr>
          <p:nvPr/>
        </p:nvPicPr>
        <p:blipFill>
          <a:blip r:embed="rId4"/>
          <a:stretch>
            <a:fillRect/>
          </a:stretch>
        </p:blipFill>
        <p:spPr>
          <a:xfrm>
            <a:off x="6168797" y="1318381"/>
            <a:ext cx="2818040" cy="3113314"/>
          </a:xfrm>
          <a:prstGeom prst="rect">
            <a:avLst/>
          </a:prstGeom>
          <a:ln>
            <a:noFill/>
          </a:ln>
          <a:effectLst>
            <a:softEdge rad="112500"/>
          </a:effectLst>
        </p:spPr>
      </p:pic>
      <p:pic>
        <p:nvPicPr>
          <p:cNvPr id="10" name="Picture 9">
            <a:extLst>
              <a:ext uri="{FF2B5EF4-FFF2-40B4-BE49-F238E27FC236}">
                <a16:creationId xmlns:a16="http://schemas.microsoft.com/office/drawing/2014/main" id="{E19FF329-9B04-2BBC-47B9-190ABE38C465}"/>
              </a:ext>
            </a:extLst>
          </p:cNvPr>
          <p:cNvPicPr>
            <a:picLocks noChangeAspect="1"/>
          </p:cNvPicPr>
          <p:nvPr/>
        </p:nvPicPr>
        <p:blipFill>
          <a:blip r:embed="rId5"/>
          <a:stretch>
            <a:fillRect/>
          </a:stretch>
        </p:blipFill>
        <p:spPr>
          <a:xfrm>
            <a:off x="9027660" y="1276047"/>
            <a:ext cx="3037115" cy="3155648"/>
          </a:xfrm>
          <a:prstGeom prst="rect">
            <a:avLst/>
          </a:prstGeom>
          <a:ln>
            <a:noFill/>
          </a:ln>
          <a:effectLst>
            <a:softEdge rad="112500"/>
          </a:effectLst>
        </p:spPr>
      </p:pic>
      <p:pic>
        <p:nvPicPr>
          <p:cNvPr id="13" name="Picture 12">
            <a:extLst>
              <a:ext uri="{FF2B5EF4-FFF2-40B4-BE49-F238E27FC236}">
                <a16:creationId xmlns:a16="http://schemas.microsoft.com/office/drawing/2014/main" id="{7875B32E-8B9E-12C3-892F-31953BC32FDE}"/>
              </a:ext>
            </a:extLst>
          </p:cNvPr>
          <p:cNvPicPr>
            <a:picLocks noChangeAspect="1"/>
          </p:cNvPicPr>
          <p:nvPr/>
        </p:nvPicPr>
        <p:blipFill>
          <a:blip r:embed="rId6"/>
          <a:stretch>
            <a:fillRect/>
          </a:stretch>
        </p:blipFill>
        <p:spPr>
          <a:xfrm>
            <a:off x="5584537" y="4492172"/>
            <a:ext cx="2194834" cy="2111828"/>
          </a:xfrm>
          <a:prstGeom prst="rect">
            <a:avLst/>
          </a:prstGeom>
          <a:ln>
            <a:noFill/>
          </a:ln>
          <a:effectLst>
            <a:softEdge rad="112500"/>
          </a:effectLst>
        </p:spPr>
      </p:pic>
      <p:pic>
        <p:nvPicPr>
          <p:cNvPr id="15" name="Picture 14">
            <a:extLst>
              <a:ext uri="{FF2B5EF4-FFF2-40B4-BE49-F238E27FC236}">
                <a16:creationId xmlns:a16="http://schemas.microsoft.com/office/drawing/2014/main" id="{54D75DCD-3E10-94CC-EE40-BB7105B1CA46}"/>
              </a:ext>
            </a:extLst>
          </p:cNvPr>
          <p:cNvPicPr>
            <a:picLocks noChangeAspect="1"/>
          </p:cNvPicPr>
          <p:nvPr/>
        </p:nvPicPr>
        <p:blipFill>
          <a:blip r:embed="rId7"/>
          <a:stretch>
            <a:fillRect/>
          </a:stretch>
        </p:blipFill>
        <p:spPr>
          <a:xfrm>
            <a:off x="7880320" y="4526039"/>
            <a:ext cx="2092779" cy="2111828"/>
          </a:xfrm>
          <a:prstGeom prst="rect">
            <a:avLst/>
          </a:prstGeom>
          <a:ln>
            <a:noFill/>
          </a:ln>
          <a:effectLst>
            <a:softEdge rad="112500"/>
          </a:effectLst>
        </p:spPr>
      </p:pic>
      <p:pic>
        <p:nvPicPr>
          <p:cNvPr id="17" name="Picture 16">
            <a:extLst>
              <a:ext uri="{FF2B5EF4-FFF2-40B4-BE49-F238E27FC236}">
                <a16:creationId xmlns:a16="http://schemas.microsoft.com/office/drawing/2014/main" id="{99ABD788-044A-64D4-87E6-B9D44C3AEAB7}"/>
              </a:ext>
            </a:extLst>
          </p:cNvPr>
          <p:cNvPicPr>
            <a:picLocks noChangeAspect="1"/>
          </p:cNvPicPr>
          <p:nvPr/>
        </p:nvPicPr>
        <p:blipFill>
          <a:blip r:embed="rId8"/>
          <a:stretch>
            <a:fillRect/>
          </a:stretch>
        </p:blipFill>
        <p:spPr>
          <a:xfrm>
            <a:off x="10074049" y="4510316"/>
            <a:ext cx="1990726" cy="2075541"/>
          </a:xfrm>
          <a:prstGeom prst="rect">
            <a:avLst/>
          </a:prstGeom>
          <a:ln>
            <a:noFill/>
          </a:ln>
          <a:effectLst>
            <a:softEdge rad="112500"/>
          </a:effectLst>
        </p:spPr>
      </p:pic>
      <p:sp>
        <p:nvSpPr>
          <p:cNvPr id="19" name="TextBox 18">
            <a:extLst>
              <a:ext uri="{FF2B5EF4-FFF2-40B4-BE49-F238E27FC236}">
                <a16:creationId xmlns:a16="http://schemas.microsoft.com/office/drawing/2014/main" id="{B67C93A5-987E-A3D3-E0D8-249A27A3D567}"/>
              </a:ext>
            </a:extLst>
          </p:cNvPr>
          <p:cNvSpPr txBox="1"/>
          <p:nvPr/>
        </p:nvSpPr>
        <p:spPr>
          <a:xfrm>
            <a:off x="430315" y="4758621"/>
            <a:ext cx="4993147" cy="1477328"/>
          </a:xfrm>
          <a:prstGeom prst="rect">
            <a:avLst/>
          </a:prstGeom>
          <a:noFill/>
        </p:spPr>
        <p:txBody>
          <a:bodyPr wrap="square">
            <a:spAutoFit/>
          </a:bodyPr>
          <a:lstStyle/>
          <a:p>
            <a:pPr>
              <a:buNone/>
            </a:pPr>
            <a:r>
              <a:rPr lang="ro-RO" sz="1800" b="1" dirty="0">
                <a:effectLst/>
                <a:latin typeface="Times New Roman" panose="02020603050405020304" pitchFamily="18" charset="0"/>
                <a:ea typeface="Calibri" panose="020F0502020204030204" pitchFamily="34" charset="0"/>
              </a:rPr>
              <a:t>Joc de rol: </a:t>
            </a:r>
            <a:r>
              <a:rPr lang="ro-RO" sz="1800" b="1" dirty="0" err="1">
                <a:effectLst/>
                <a:latin typeface="Times New Roman" panose="02020603050405020304" pitchFamily="18" charset="0"/>
                <a:ea typeface="Calibri" panose="020F0502020204030204" pitchFamily="34" charset="0"/>
              </a:rPr>
              <a:t>Sunteti</a:t>
            </a:r>
            <a:r>
              <a:rPr lang="ro-RO" sz="1800" b="1" dirty="0">
                <a:effectLst/>
                <a:latin typeface="Times New Roman" panose="02020603050405020304" pitchFamily="18" charset="0"/>
                <a:ea typeface="Calibri" panose="020F0502020204030204" pitchFamily="34" charset="0"/>
              </a:rPr>
              <a:t> </a:t>
            </a:r>
            <a:r>
              <a:rPr lang="ro-RO" sz="1800" b="1" dirty="0" err="1">
                <a:effectLst/>
                <a:latin typeface="Times New Roman" panose="02020603050405020304" pitchFamily="18" charset="0"/>
                <a:ea typeface="Calibri" panose="020F0502020204030204" pitchFamily="34" charset="0"/>
              </a:rPr>
              <a:t>invitati</a:t>
            </a:r>
            <a:r>
              <a:rPr lang="ro-RO" sz="1800" b="1" dirty="0">
                <a:effectLst/>
                <a:latin typeface="Times New Roman" panose="02020603050405020304" pitchFamily="18" charset="0"/>
                <a:ea typeface="Calibri" panose="020F0502020204030204" pitchFamily="34" charset="0"/>
              </a:rPr>
              <a:t> pe Muntele Olimp: zei, eroi si muzee; fiecare personaj costumat </a:t>
            </a:r>
            <a:r>
              <a:rPr lang="ro-RO" sz="1800" b="1" dirty="0" err="1">
                <a:effectLst/>
                <a:latin typeface="Times New Roman" panose="02020603050405020304" pitchFamily="18" charset="0"/>
                <a:ea typeface="Calibri" panose="020F0502020204030204" pitchFamily="34" charset="0"/>
              </a:rPr>
              <a:t>isi</a:t>
            </a:r>
            <a:r>
              <a:rPr lang="ro-RO" sz="1800" b="1" dirty="0">
                <a:effectLst/>
                <a:latin typeface="Times New Roman" panose="02020603050405020304" pitchFamily="18" charset="0"/>
                <a:ea typeface="Calibri" panose="020F0502020204030204" pitchFamily="34" charset="0"/>
              </a:rPr>
              <a:t> prezinta principalele caracteristici si atribute. Ex: Eroul </a:t>
            </a:r>
            <a:r>
              <a:rPr lang="ro-RO" sz="1800" b="1" dirty="0" err="1">
                <a:effectLst/>
                <a:latin typeface="Times New Roman" panose="02020603050405020304" pitchFamily="18" charset="0"/>
                <a:ea typeface="Calibri" panose="020F0502020204030204" pitchFamily="34" charset="0"/>
              </a:rPr>
              <a:t>Tezeu</a:t>
            </a:r>
            <a:r>
              <a:rPr lang="ro-RO" sz="1800" b="1" dirty="0">
                <a:effectLst/>
                <a:latin typeface="Times New Roman" panose="02020603050405020304" pitchFamily="18" charset="0"/>
                <a:ea typeface="Calibri" panose="020F0502020204030204" pitchFamily="34" charset="0"/>
              </a:rPr>
              <a:t> </a:t>
            </a:r>
            <a:r>
              <a:rPr lang="ro-RO" sz="1800" b="1" dirty="0" err="1">
                <a:effectLst/>
                <a:latin typeface="Times New Roman" panose="02020603050405020304" pitchFamily="18" charset="0"/>
                <a:ea typeface="Calibri" panose="020F0502020204030204" pitchFamily="34" charset="0"/>
              </a:rPr>
              <a:t>isi</a:t>
            </a:r>
            <a:r>
              <a:rPr lang="ro-RO" sz="1800" b="1" dirty="0">
                <a:effectLst/>
                <a:latin typeface="Times New Roman" panose="02020603050405020304" pitchFamily="18" charset="0"/>
                <a:ea typeface="Calibri" panose="020F0502020204030204" pitchFamily="34" charset="0"/>
              </a:rPr>
              <a:t> prezinta fapta de vitejie asupra Minotaurului</a:t>
            </a:r>
            <a:r>
              <a:rPr lang="en-US" b="1" dirty="0">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val="1456526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0E26D7-355C-5DFC-33A2-C736BD423ABD}"/>
              </a:ext>
            </a:extLst>
          </p:cNvPr>
          <p:cNvPicPr>
            <a:picLocks noChangeAspect="1"/>
          </p:cNvPicPr>
          <p:nvPr/>
        </p:nvPicPr>
        <p:blipFill>
          <a:blip r:embed="rId3"/>
          <a:stretch>
            <a:fillRect/>
          </a:stretch>
        </p:blipFill>
        <p:spPr>
          <a:xfrm>
            <a:off x="6096000" y="65102"/>
            <a:ext cx="2869263" cy="6335910"/>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8EDE50FB-473C-3BEA-8431-B03765A8981F}"/>
              </a:ext>
            </a:extLst>
          </p:cNvPr>
          <p:cNvSpPr>
            <a:spLocks noGrp="1"/>
          </p:cNvSpPr>
          <p:nvPr>
            <p:ph idx="4294967295"/>
          </p:nvPr>
        </p:nvSpPr>
        <p:spPr>
          <a:xfrm>
            <a:off x="0" y="141288"/>
            <a:ext cx="5367338" cy="3092450"/>
          </a:xfrm>
        </p:spPr>
        <p:txBody>
          <a:bodyPr>
            <a:normAutofit fontScale="77500" lnSpcReduction="20000"/>
          </a:bodyPr>
          <a:lstStyle/>
          <a:p>
            <a:pPr marL="1479960" lvl="8" indent="0" algn="just">
              <a:lnSpc>
                <a:spcPct val="150000"/>
              </a:lnSpc>
              <a:spcBef>
                <a:spcPts val="0"/>
              </a:spcBef>
              <a:spcAft>
                <a:spcPts val="1000"/>
              </a:spcAft>
              <a:buNone/>
            </a:pPr>
            <a:r>
              <a:rPr lang="ro-RO" sz="2900" i="1" u="sng" dirty="0" err="1">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Competenţe</a:t>
            </a:r>
            <a:r>
              <a:rPr lang="ro-RO" sz="2900" i="1" u="sng" dirty="0">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specific</a:t>
            </a:r>
            <a:r>
              <a:rPr lang="en-US" sz="2900" i="1" u="sng" dirty="0">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900" i="1" u="sng" dirty="0" err="1">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vizate</a:t>
            </a:r>
            <a:r>
              <a:rPr lang="en-US" sz="2900" i="1" u="sng" dirty="0">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ro-RO" sz="2900" i="1" u="sng" dirty="0">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endParaRPr lang="en-US" sz="2900" i="1" dirty="0">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000"/>
              </a:spcAft>
            </a:pPr>
            <a:r>
              <a:rPr lang="ro-RO" sz="1900" b="1" u="sng"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ISTORIE</a:t>
            </a:r>
            <a:endParaRPr lang="en-US" sz="19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1000"/>
              </a:spcAft>
            </a:pPr>
            <a:r>
              <a:rPr lang="ro-RO"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1.3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Localizarea</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în</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timp</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si</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in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spaţiu</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faptelor</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şi</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proceselor</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istorice</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20000"/>
              </a:lnSpc>
              <a:spcBef>
                <a:spcPts val="0"/>
              </a:spcBef>
              <a:spcAft>
                <a:spcPts val="1000"/>
              </a:spcAft>
            </a:pP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3.2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Descrierea</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rolului</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unor</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personalităţi</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în</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desfăşurarea</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evenimentelor</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istorice</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20000"/>
              </a:lnSpc>
              <a:spcBef>
                <a:spcPts val="0"/>
              </a:spcBef>
              <a:spcAft>
                <a:spcPts val="1000"/>
              </a:spcAft>
            </a:pP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4.2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Utilizarea</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resurselor</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multimedia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în</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scopul</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învăţării</a:t>
            </a:r>
            <a:r>
              <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
        <p:nvSpPr>
          <p:cNvPr id="14" name="Content Placeholder 4">
            <a:extLst>
              <a:ext uri="{FF2B5EF4-FFF2-40B4-BE49-F238E27FC236}">
                <a16:creationId xmlns:a16="http://schemas.microsoft.com/office/drawing/2014/main" id="{92CFD42C-9F4E-2D2B-754C-DED3325D89CF}"/>
              </a:ext>
            </a:extLst>
          </p:cNvPr>
          <p:cNvSpPr txBox="1">
            <a:spLocks/>
          </p:cNvSpPr>
          <p:nvPr/>
        </p:nvSpPr>
        <p:spPr>
          <a:xfrm>
            <a:off x="119743" y="3233057"/>
            <a:ext cx="5366656" cy="2536370"/>
          </a:xfrm>
          <a:prstGeom prst="rect">
            <a:avLst/>
          </a:prstGeom>
        </p:spPr>
        <p:txBody>
          <a:bodyPr>
            <a:normAutofit fontScale="250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US" sz="26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a:lnSpc>
                <a:spcPct val="150000"/>
              </a:lnSpc>
              <a:spcBef>
                <a:spcPts val="0"/>
              </a:spcBef>
              <a:spcAft>
                <a:spcPts val="1000"/>
              </a:spcAft>
            </a:pPr>
            <a:r>
              <a:rPr lang="it-IT" sz="56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LIMBĂ SI LITERATURĂ ROMÂNĂ</a:t>
            </a:r>
            <a:endParaRPr lang="en-US" sz="56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0" algn="just">
              <a:lnSpc>
                <a:spcPct val="170000"/>
              </a:lnSpc>
              <a:spcBef>
                <a:spcPts val="0"/>
              </a:spcBef>
            </a:pPr>
            <a:r>
              <a:rPr lang="ro-RO"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2.1. Corelarea </a:t>
            </a:r>
            <a:r>
              <a:rPr lang="ro-RO" sz="5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informaţiilor</a:t>
            </a:r>
            <a:r>
              <a:rPr lang="ro-RO"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explicite </a:t>
            </a:r>
            <a:r>
              <a:rPr lang="ro-RO" sz="5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şi</a:t>
            </a:r>
            <a:r>
              <a:rPr lang="ro-RO"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implicite din texte literare și nonliterare, continue, discontinue și </a:t>
            </a:r>
            <a:r>
              <a:rPr lang="ro-RO" sz="5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multimodale</a:t>
            </a:r>
            <a:r>
              <a:rPr lang="ro-RO"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0" algn="just">
              <a:lnSpc>
                <a:spcPct val="170000"/>
              </a:lnSpc>
              <a:spcBef>
                <a:spcPts val="0"/>
              </a:spcBef>
            </a:pPr>
            <a:r>
              <a:rPr lang="ro-RO"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2.3. Prezentarea unor răspunsuri personale, creative </a:t>
            </a:r>
            <a:r>
              <a:rPr lang="ro-RO" sz="5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şi</a:t>
            </a:r>
            <a:r>
              <a:rPr lang="ro-RO"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critice pe marginea unor texte diverse;</a:t>
            </a:r>
            <a:endParaRPr lang="en-US"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0" algn="just">
              <a:lnSpc>
                <a:spcPct val="170000"/>
              </a:lnSpc>
              <a:spcBef>
                <a:spcPts val="0"/>
              </a:spcBef>
            </a:pPr>
            <a:r>
              <a:rPr lang="ro-RO"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5.2. Analiza unor elemente comune identificate în cultura proprie și în cultura altor popoare. </a:t>
            </a:r>
            <a:endParaRPr lang="en-US" sz="5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16" name="Picture 15">
            <a:extLst>
              <a:ext uri="{FF2B5EF4-FFF2-40B4-BE49-F238E27FC236}">
                <a16:creationId xmlns:a16="http://schemas.microsoft.com/office/drawing/2014/main" id="{2A8E63E5-C26B-E715-7E6E-90A05FF1EED7}"/>
              </a:ext>
            </a:extLst>
          </p:cNvPr>
          <p:cNvPicPr>
            <a:picLocks noChangeAspect="1"/>
          </p:cNvPicPr>
          <p:nvPr/>
        </p:nvPicPr>
        <p:blipFill>
          <a:blip r:embed="rId4"/>
          <a:stretch>
            <a:fillRect/>
          </a:stretch>
        </p:blipFill>
        <p:spPr>
          <a:xfrm>
            <a:off x="9311147" y="141514"/>
            <a:ext cx="2761109" cy="4262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2288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C61655F-6DB6-4E44-E85A-9D5E4A8E8283}"/>
              </a:ext>
            </a:extLst>
          </p:cNvPr>
          <p:cNvPicPr>
            <a:picLocks noGrp="1" noChangeAspect="1"/>
          </p:cNvPicPr>
          <p:nvPr>
            <p:ph idx="1"/>
          </p:nvPr>
        </p:nvPicPr>
        <p:blipFill>
          <a:blip r:embed="rId2"/>
          <a:stretch>
            <a:fillRect/>
          </a:stretch>
        </p:blipFill>
        <p:spPr>
          <a:xfrm>
            <a:off x="272928" y="186087"/>
            <a:ext cx="2585073" cy="3914775"/>
          </a:xfrm>
          <a:prstGeom prst="rect">
            <a:avLst/>
          </a:prstGeom>
          <a:ln>
            <a:noFill/>
          </a:ln>
          <a:effectLst>
            <a:softEdge rad="112500"/>
          </a:effectLst>
        </p:spPr>
      </p:pic>
      <p:pic>
        <p:nvPicPr>
          <p:cNvPr id="10" name="Content Placeholder 9">
            <a:extLst>
              <a:ext uri="{FF2B5EF4-FFF2-40B4-BE49-F238E27FC236}">
                <a16:creationId xmlns:a16="http://schemas.microsoft.com/office/drawing/2014/main" id="{510E20C8-C4F2-4297-D8B8-8D2D387D2DD2}"/>
              </a:ext>
            </a:extLst>
          </p:cNvPr>
          <p:cNvPicPr>
            <a:picLocks noGrp="1" noChangeAspect="1"/>
          </p:cNvPicPr>
          <p:nvPr>
            <p:ph idx="13"/>
          </p:nvPr>
        </p:nvPicPr>
        <p:blipFill>
          <a:blip r:embed="rId3"/>
          <a:stretch>
            <a:fillRect/>
          </a:stretch>
        </p:blipFill>
        <p:spPr>
          <a:xfrm>
            <a:off x="5988586" y="145152"/>
            <a:ext cx="3345413" cy="3955710"/>
          </a:xfrm>
          <a:prstGeom prst="rect">
            <a:avLst/>
          </a:prstGeom>
          <a:ln>
            <a:noFill/>
          </a:ln>
          <a:effectLst>
            <a:softEdge rad="112500"/>
          </a:effectLst>
        </p:spPr>
      </p:pic>
      <p:pic>
        <p:nvPicPr>
          <p:cNvPr id="4099" name="Picture 3" descr="🇷🇴">
            <a:extLst>
              <a:ext uri="{FF2B5EF4-FFF2-40B4-BE49-F238E27FC236}">
                <a16:creationId xmlns:a16="http://schemas.microsoft.com/office/drawing/2014/main" id="{E4207CD0-0F37-D790-8B09-64E56245A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100" y="4558957"/>
            <a:ext cx="367401" cy="4178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
            <a:extLst>
              <a:ext uri="{FF2B5EF4-FFF2-40B4-BE49-F238E27FC236}">
                <a16:creationId xmlns:a16="http://schemas.microsoft.com/office/drawing/2014/main" id="{2D05F480-79C5-384B-E10C-9B757EEE5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1907" y="4615767"/>
            <a:ext cx="4191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
            <a:extLst>
              <a:ext uri="{FF2B5EF4-FFF2-40B4-BE49-F238E27FC236}">
                <a16:creationId xmlns:a16="http://schemas.microsoft.com/office/drawing/2014/main" id="{BB470AE0-4B3A-0BCC-5994-9F828133C8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5625561" y="4595074"/>
            <a:ext cx="4191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231350A-BDFF-C1C3-6181-D92941E38402}"/>
              </a:ext>
            </a:extLst>
          </p:cNvPr>
          <p:cNvPicPr>
            <a:picLocks noChangeAspect="1"/>
          </p:cNvPicPr>
          <p:nvPr/>
        </p:nvPicPr>
        <p:blipFill>
          <a:blip r:embed="rId7"/>
          <a:stretch>
            <a:fillRect/>
          </a:stretch>
        </p:blipFill>
        <p:spPr>
          <a:xfrm>
            <a:off x="2800718" y="183752"/>
            <a:ext cx="3200400" cy="3955710"/>
          </a:xfrm>
          <a:prstGeom prst="rect">
            <a:avLst/>
          </a:prstGeom>
          <a:ln>
            <a:noFill/>
          </a:ln>
          <a:effectLst>
            <a:softEdge rad="112500"/>
          </a:effectLst>
        </p:spPr>
      </p:pic>
      <p:pic>
        <p:nvPicPr>
          <p:cNvPr id="13" name="Picture 12">
            <a:extLst>
              <a:ext uri="{FF2B5EF4-FFF2-40B4-BE49-F238E27FC236}">
                <a16:creationId xmlns:a16="http://schemas.microsoft.com/office/drawing/2014/main" id="{3E0D4D66-36AB-975E-58A9-A27622BC8EB5}"/>
              </a:ext>
            </a:extLst>
          </p:cNvPr>
          <p:cNvPicPr>
            <a:picLocks noChangeAspect="1"/>
          </p:cNvPicPr>
          <p:nvPr/>
        </p:nvPicPr>
        <p:blipFill>
          <a:blip r:embed="rId8"/>
          <a:stretch>
            <a:fillRect/>
          </a:stretch>
        </p:blipFill>
        <p:spPr>
          <a:xfrm>
            <a:off x="9307677" y="165619"/>
            <a:ext cx="2561233" cy="3914776"/>
          </a:xfrm>
          <a:prstGeom prst="rect">
            <a:avLst/>
          </a:prstGeom>
          <a:ln>
            <a:noFill/>
          </a:ln>
          <a:effectLst>
            <a:softEdge rad="112500"/>
          </a:effectLst>
        </p:spPr>
      </p:pic>
      <p:sp>
        <p:nvSpPr>
          <p:cNvPr id="5" name="Content Placeholder 2">
            <a:extLst>
              <a:ext uri="{FF2B5EF4-FFF2-40B4-BE49-F238E27FC236}">
                <a16:creationId xmlns:a16="http://schemas.microsoft.com/office/drawing/2014/main" id="{A85903AF-B887-DAEC-EDC8-0D4ECA87A8DE}"/>
              </a:ext>
            </a:extLst>
          </p:cNvPr>
          <p:cNvSpPr txBox="1">
            <a:spLocks/>
          </p:cNvSpPr>
          <p:nvPr/>
        </p:nvSpPr>
        <p:spPr>
          <a:xfrm>
            <a:off x="301199" y="4241382"/>
            <a:ext cx="4999037" cy="2430531"/>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200"/>
              </a:spcBef>
              <a:spcAft>
                <a:spcPts val="200"/>
              </a:spcAft>
              <a:buFont typeface="Arial" panose="020B0604020202020204" pitchFamily="34" charset="0"/>
              <a:buNone/>
              <a:defRPr sz="2400" kern="1200">
                <a:solidFill>
                  <a:schemeClr val="tx1">
                    <a:lumMod val="85000"/>
                    <a:lumOff val="15000"/>
                  </a:schemeClr>
                </a:solidFill>
                <a:latin typeface="+mn-lt"/>
                <a:ea typeface="+mn-ea"/>
                <a:cs typeface="+mn-cs"/>
              </a:defRPr>
            </a:lvl1pPr>
            <a:lvl2pPr marL="347472" indent="-182880" algn="l" defTabSz="914400" rtl="0" eaLnBrk="1" latinLnBrk="0" hangingPunct="1">
              <a:lnSpc>
                <a:spcPct val="85000"/>
              </a:lnSpc>
              <a:spcBef>
                <a:spcPts val="1200"/>
              </a:spcBef>
              <a:spcAft>
                <a:spcPts val="200"/>
              </a:spcAft>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85000"/>
              </a:lnSpc>
              <a:spcBef>
                <a:spcPts val="1200"/>
              </a:spcBef>
              <a:spcAft>
                <a:spcPts val="200"/>
              </a:spcAft>
              <a:buClr>
                <a:schemeClr val="accent2"/>
              </a:buClr>
              <a:buFont typeface="Arial" panose="020B0604020202020204" pitchFamily="34" charset="0"/>
              <a:buChar char="•"/>
              <a:defRPr sz="2400" i="1" kern="1200">
                <a:solidFill>
                  <a:schemeClr val="tx1">
                    <a:lumMod val="85000"/>
                    <a:lumOff val="15000"/>
                  </a:schemeClr>
                </a:solidFill>
                <a:latin typeface="+mn-lt"/>
                <a:ea typeface="+mn-ea"/>
                <a:cs typeface="+mn-cs"/>
              </a:defRPr>
            </a:lvl3pPr>
            <a:lvl4pPr marL="749808" indent="-182880" algn="l" defTabSz="914400" rtl="0" eaLnBrk="1" latinLnBrk="0" hangingPunct="1">
              <a:lnSpc>
                <a:spcPct val="85000"/>
              </a:lnSpc>
              <a:spcBef>
                <a:spcPts val="1200"/>
              </a:spcBef>
              <a:spcAft>
                <a:spcPts val="200"/>
              </a:spcAft>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85000"/>
              </a:lnSpc>
              <a:spcBef>
                <a:spcPts val="1200"/>
              </a:spcBef>
              <a:spcAft>
                <a:spcPts val="200"/>
              </a:spcAft>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ro-RO" b="1" dirty="0">
                <a:solidFill>
                  <a:schemeClr val="tx1"/>
                </a:solidFill>
              </a:rPr>
              <a:t>	</a:t>
            </a:r>
            <a:r>
              <a:rPr lang="en-US" b="1" dirty="0">
                <a:solidFill>
                  <a:schemeClr val="tx1"/>
                </a:solidFill>
              </a:rPr>
              <a:t>Seek feedback</a:t>
            </a:r>
          </a:p>
          <a:p>
            <a:pPr marL="342900" indent="-342900">
              <a:buFont typeface="Arial" panose="020B0604020202020204" pitchFamily="34" charset="0"/>
              <a:buChar char="•"/>
            </a:pPr>
            <a:r>
              <a:rPr lang="en-US" b="1" dirty="0">
                <a:solidFill>
                  <a:schemeClr val="tx1"/>
                </a:solidFill>
              </a:rPr>
              <a:t>Reflect on performance</a:t>
            </a:r>
          </a:p>
          <a:p>
            <a:pPr marL="342900" indent="-342900">
              <a:buFont typeface="Arial" panose="020B0604020202020204" pitchFamily="34" charset="0"/>
              <a:buChar char="•"/>
            </a:pPr>
            <a:r>
              <a:rPr lang="en-US" b="1" dirty="0">
                <a:solidFill>
                  <a:schemeClr val="tx1"/>
                </a:solidFill>
              </a:rPr>
              <a:t>Explore new techniques</a:t>
            </a:r>
          </a:p>
          <a:p>
            <a:pPr marL="342900" indent="-342900">
              <a:buFont typeface="Arial" panose="020B0604020202020204" pitchFamily="34" charset="0"/>
              <a:buChar char="•"/>
            </a:pPr>
            <a:r>
              <a:rPr lang="en-US" b="1" dirty="0">
                <a:solidFill>
                  <a:schemeClr val="tx1"/>
                </a:solidFill>
              </a:rPr>
              <a:t>Set personal goals</a:t>
            </a:r>
          </a:p>
          <a:p>
            <a:pPr marL="342900" indent="-342900">
              <a:buFont typeface="Arial" panose="020B0604020202020204" pitchFamily="34" charset="0"/>
              <a:buChar char="•"/>
            </a:pPr>
            <a:r>
              <a:rPr lang="en-US" b="1" dirty="0">
                <a:solidFill>
                  <a:schemeClr val="tx1"/>
                </a:solidFill>
              </a:rPr>
              <a:t>Iterate and adapt</a:t>
            </a:r>
          </a:p>
        </p:txBody>
      </p:sp>
      <p:sp>
        <p:nvSpPr>
          <p:cNvPr id="4" name="TextBox 3">
            <a:extLst>
              <a:ext uri="{FF2B5EF4-FFF2-40B4-BE49-F238E27FC236}">
                <a16:creationId xmlns:a16="http://schemas.microsoft.com/office/drawing/2014/main" id="{DB222899-16DC-B1AF-2099-B75CF4EEBE6A}"/>
              </a:ext>
            </a:extLst>
          </p:cNvPr>
          <p:cNvSpPr txBox="1"/>
          <p:nvPr/>
        </p:nvSpPr>
        <p:spPr>
          <a:xfrm>
            <a:off x="4601496" y="4976798"/>
            <a:ext cx="7170847" cy="1477328"/>
          </a:xfrm>
          <a:prstGeom prst="rect">
            <a:avLst/>
          </a:prstGeom>
          <a:noFill/>
        </p:spPr>
        <p:txBody>
          <a:bodyPr wrap="square">
            <a:spAutoFit/>
          </a:bodyPr>
          <a:lstStyle/>
          <a:p>
            <a:r>
              <a:rPr lang="ro-RO" b="0" i="0" dirty="0">
                <a:solidFill>
                  <a:srgbClr val="92D050"/>
                </a:solidFill>
                <a:effectLst/>
                <a:latin typeface="Segoe UI Historic" panose="020B0502040204020203" pitchFamily="34" charset="0"/>
              </a:rPr>
              <a:t>A</a:t>
            </a:r>
            <a:r>
              <a:rPr lang="en-US" b="0" i="0" dirty="0">
                <a:solidFill>
                  <a:srgbClr val="92D050"/>
                </a:solidFill>
                <a:effectLst/>
                <a:latin typeface="Segoe UI Historic" panose="020B0502040204020203" pitchFamily="34" charset="0"/>
              </a:rPr>
              <a:t>m </a:t>
            </a:r>
            <a:r>
              <a:rPr lang="en-US" b="0" i="0" dirty="0" err="1">
                <a:solidFill>
                  <a:srgbClr val="92D050"/>
                </a:solidFill>
                <a:effectLst/>
                <a:latin typeface="Segoe UI Historic" panose="020B0502040204020203" pitchFamily="34" charset="0"/>
              </a:rPr>
              <a:t>avut</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deosebita</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plăcere</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să</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avem</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invitați</a:t>
            </a:r>
            <a:r>
              <a:rPr lang="en-US" b="0" i="0" dirty="0">
                <a:solidFill>
                  <a:srgbClr val="92D050"/>
                </a:solidFill>
                <a:effectLst/>
                <a:latin typeface="Segoe UI Historic" panose="020B0502040204020203" pitchFamily="34" charset="0"/>
              </a:rPr>
              <a:t> la o </a:t>
            </a:r>
            <a:r>
              <a:rPr lang="en-US" b="0" i="0" dirty="0" err="1">
                <a:solidFill>
                  <a:srgbClr val="92D050"/>
                </a:solidFill>
                <a:effectLst/>
                <a:latin typeface="Segoe UI Historic" panose="020B0502040204020203" pitchFamily="34" charset="0"/>
              </a:rPr>
              <a:t>lecție</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transdisciplinară</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Istorie</a:t>
            </a:r>
            <a:r>
              <a:rPr lang="en-US" b="0" i="0" dirty="0">
                <a:solidFill>
                  <a:srgbClr val="92D050"/>
                </a:solidFill>
                <a:effectLst/>
                <a:latin typeface="Segoe UI Historic" panose="020B0502040204020203" pitchFamily="34" charset="0"/>
              </a:rPr>
              <a:t>-Limba </a:t>
            </a:r>
            <a:r>
              <a:rPr lang="en-US" b="0" i="0" dirty="0" err="1">
                <a:solidFill>
                  <a:srgbClr val="92D050"/>
                </a:solidFill>
                <a:effectLst/>
                <a:latin typeface="Segoe UI Historic" panose="020B0502040204020203" pitchFamily="34" charset="0"/>
              </a:rPr>
              <a:t>și</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literatura</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română</a:t>
            </a:r>
            <a:r>
              <a:rPr lang="ro-RO"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grupul</a:t>
            </a:r>
            <a:r>
              <a:rPr lang="en-US" b="0" i="0" dirty="0">
                <a:solidFill>
                  <a:srgbClr val="92D050"/>
                </a:solidFill>
                <a:effectLst/>
                <a:latin typeface="Segoe UI Historic" panose="020B0502040204020203" pitchFamily="34" charset="0"/>
              </a:rPr>
              <a:t> de </a:t>
            </a:r>
            <a:r>
              <a:rPr lang="en-US" b="0" i="0" dirty="0" err="1">
                <a:solidFill>
                  <a:srgbClr val="92D050"/>
                </a:solidFill>
                <a:effectLst/>
                <a:latin typeface="Segoe UI Historic" panose="020B0502040204020203" pitchFamily="34" charset="0"/>
              </a:rPr>
              <a:t>elevi</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și</a:t>
            </a:r>
            <a:r>
              <a:rPr lang="en-US" b="0" i="0" dirty="0">
                <a:solidFill>
                  <a:srgbClr val="92D050"/>
                </a:solidFill>
                <a:effectLst/>
                <a:latin typeface="Segoe UI Historic" panose="020B0502040204020203" pitchFamily="34" charset="0"/>
              </a:rPr>
              <a:t> </a:t>
            </a:r>
            <a:r>
              <a:rPr lang="en-US" b="0" i="0" dirty="0" err="1">
                <a:solidFill>
                  <a:srgbClr val="92D050"/>
                </a:solidFill>
                <a:effectLst/>
                <a:latin typeface="Segoe UI Historic" panose="020B0502040204020203" pitchFamily="34" charset="0"/>
              </a:rPr>
              <a:t>profesori</a:t>
            </a:r>
            <a:r>
              <a:rPr lang="en-US" b="0" i="0" dirty="0">
                <a:solidFill>
                  <a:srgbClr val="92D050"/>
                </a:solidFill>
                <a:effectLst/>
                <a:latin typeface="Segoe UI Historic" panose="020B0502040204020203" pitchFamily="34" charset="0"/>
              </a:rPr>
              <a:t> din Spania, CEIP </a:t>
            </a:r>
            <a:r>
              <a:rPr lang="en-US" b="0" i="0" dirty="0" err="1">
                <a:solidFill>
                  <a:srgbClr val="92D050"/>
                </a:solidFill>
                <a:effectLst/>
                <a:latin typeface="Segoe UI Historic" panose="020B0502040204020203" pitchFamily="34" charset="0"/>
              </a:rPr>
              <a:t>Profesora</a:t>
            </a:r>
            <a:r>
              <a:rPr lang="en-US" b="0" i="0" dirty="0">
                <a:solidFill>
                  <a:srgbClr val="92D050"/>
                </a:solidFill>
                <a:effectLst/>
                <a:latin typeface="Segoe UI Historic" panose="020B0502040204020203" pitchFamily="34" charset="0"/>
              </a:rPr>
              <a:t> Pilar Martínez Cruz, Huelva.</a:t>
            </a:r>
            <a:endParaRPr lang="ro-RO" b="0" i="0" dirty="0">
              <a:solidFill>
                <a:srgbClr val="92D050"/>
              </a:solidFill>
              <a:effectLst/>
              <a:latin typeface="Segoe UI Historic" panose="020B0502040204020203" pitchFamily="34" charset="0"/>
            </a:endParaRPr>
          </a:p>
          <a:p>
            <a:r>
              <a:rPr lang="en-US" dirty="0">
                <a:solidFill>
                  <a:srgbClr val="FFFF00"/>
                </a:solidFill>
                <a:hlinkClick r:id="rId9"/>
              </a:rPr>
              <a:t>https://padlet.com/valentinaganea/adev-r-i-legend-n-lumea-greac-lec-ie-transdisciplinar-istori-8xipt0lqwkji6xhz</a:t>
            </a:r>
            <a:r>
              <a:rPr lang="ro-RO" dirty="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1563330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B92544F-E9EA-B08F-A230-4BAC9B9DD915}"/>
              </a:ext>
            </a:extLst>
          </p:cNvPr>
          <p:cNvPicPr>
            <a:picLocks noGrp="1" noChangeAspect="1"/>
          </p:cNvPicPr>
          <p:nvPr>
            <p:ph idx="1"/>
          </p:nvPr>
        </p:nvPicPr>
        <p:blipFill>
          <a:blip r:embed="rId2"/>
          <a:stretch>
            <a:fillRect/>
          </a:stretch>
        </p:blipFill>
        <p:spPr>
          <a:xfrm>
            <a:off x="237016" y="134040"/>
            <a:ext cx="3302597" cy="2760534"/>
          </a:xfrm>
        </p:spPr>
      </p:pic>
      <p:pic>
        <p:nvPicPr>
          <p:cNvPr id="13" name="Content Placeholder 12">
            <a:extLst>
              <a:ext uri="{FF2B5EF4-FFF2-40B4-BE49-F238E27FC236}">
                <a16:creationId xmlns:a16="http://schemas.microsoft.com/office/drawing/2014/main" id="{07AC0B92-6101-9675-F118-B4A06BA99A8C}"/>
              </a:ext>
            </a:extLst>
          </p:cNvPr>
          <p:cNvPicPr>
            <a:picLocks noGrp="1" noChangeAspect="1"/>
          </p:cNvPicPr>
          <p:nvPr>
            <p:ph idx="13"/>
          </p:nvPr>
        </p:nvPicPr>
        <p:blipFill>
          <a:blip r:embed="rId3"/>
          <a:stretch>
            <a:fillRect/>
          </a:stretch>
        </p:blipFill>
        <p:spPr>
          <a:xfrm>
            <a:off x="7282972" y="3691436"/>
            <a:ext cx="4672012" cy="2628006"/>
          </a:xfrm>
        </p:spPr>
      </p:pic>
      <p:pic>
        <p:nvPicPr>
          <p:cNvPr id="3090" name="Picture 18" descr="🏛️">
            <a:extLst>
              <a:ext uri="{FF2B5EF4-FFF2-40B4-BE49-F238E27FC236}">
                <a16:creationId xmlns:a16="http://schemas.microsoft.com/office/drawing/2014/main" id="{7E1CEC19-ADC1-36BC-CB8D-713622A38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0850" y="-1682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10">
            <a:extLst>
              <a:ext uri="{FF2B5EF4-FFF2-40B4-BE49-F238E27FC236}">
                <a16:creationId xmlns:a16="http://schemas.microsoft.com/office/drawing/2014/main" id="{D9AF137B-38B1-4587-379B-894C2BDAE2F9}"/>
              </a:ext>
            </a:extLst>
          </p:cNvPr>
          <p:cNvPicPr>
            <a:picLocks noChangeAspect="1"/>
          </p:cNvPicPr>
          <p:nvPr/>
        </p:nvPicPr>
        <p:blipFill>
          <a:blip r:embed="rId5"/>
          <a:srcRect l="13405" r="13405"/>
          <a:stretch/>
        </p:blipFill>
        <p:spPr>
          <a:xfrm>
            <a:off x="442452" y="2969433"/>
            <a:ext cx="6567950" cy="3667382"/>
          </a:xfrm>
          <a:prstGeom prst="rect">
            <a:avLst/>
          </a:prstGeom>
        </p:spPr>
      </p:pic>
      <p:pic>
        <p:nvPicPr>
          <p:cNvPr id="3" name="Picture 2">
            <a:extLst>
              <a:ext uri="{FF2B5EF4-FFF2-40B4-BE49-F238E27FC236}">
                <a16:creationId xmlns:a16="http://schemas.microsoft.com/office/drawing/2014/main" id="{12F2B419-CC9A-1739-12F8-78726D148AF4}"/>
              </a:ext>
            </a:extLst>
          </p:cNvPr>
          <p:cNvPicPr>
            <a:picLocks noChangeAspect="1"/>
          </p:cNvPicPr>
          <p:nvPr/>
        </p:nvPicPr>
        <p:blipFill>
          <a:blip r:embed="rId6"/>
          <a:stretch>
            <a:fillRect/>
          </a:stretch>
        </p:blipFill>
        <p:spPr>
          <a:xfrm>
            <a:off x="3907821" y="353296"/>
            <a:ext cx="4084482" cy="21953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a:extLst>
              <a:ext uri="{FF2B5EF4-FFF2-40B4-BE49-F238E27FC236}">
                <a16:creationId xmlns:a16="http://schemas.microsoft.com/office/drawing/2014/main" id="{854009EB-93B3-1B4B-6558-D13894E63AB4}"/>
              </a:ext>
            </a:extLst>
          </p:cNvPr>
          <p:cNvSpPr txBox="1"/>
          <p:nvPr/>
        </p:nvSpPr>
        <p:spPr>
          <a:xfrm>
            <a:off x="8438467" y="134040"/>
            <a:ext cx="3516517" cy="3428759"/>
          </a:xfrm>
          <a:prstGeom prst="rect">
            <a:avLst/>
          </a:prstGeom>
          <a:noFill/>
        </p:spPr>
        <p:txBody>
          <a:bodyPr wrap="square">
            <a:spAutoFit/>
          </a:bodyPr>
          <a:lstStyle/>
          <a:p>
            <a:pPr marL="0" marR="0" algn="just">
              <a:lnSpc>
                <a:spcPct val="150000"/>
              </a:lnSpc>
              <a:spcAft>
                <a:spcPts val="1000"/>
              </a:spcAft>
              <a:buNone/>
            </a:pPr>
            <a:r>
              <a:rPr lang="en-US" sz="1200" b="1" u="sng" dirty="0" err="1">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Resurs</a:t>
            </a:r>
            <a:r>
              <a:rPr lang="ro-RO" sz="1200" b="1" u="sng"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a:t>
            </a:r>
            <a:r>
              <a:rPr lang="en-US" sz="1200" b="1" u="sng" dirty="0">
                <a:solidFill>
                  <a:srgbClr val="92D050"/>
                </a:solidFill>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endParaRPr lang="ro-RO" sz="1200" b="1" u="sng" dirty="0">
              <a:solidFill>
                <a:srgbClr val="92D050"/>
              </a:solidFill>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endParaRPr>
          </a:p>
          <a:p>
            <a:pPr marL="0" marR="0" algn="just">
              <a:lnSpc>
                <a:spcPct val="150000"/>
              </a:lnSpc>
              <a:spcAft>
                <a:spcPts val="1000"/>
              </a:spcAft>
              <a:buNone/>
            </a:pPr>
            <a:r>
              <a:rPr lang="ro-RO" sz="1200" b="1" u="sng"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https://youtu.be/l_1gB6d7-nw?si=WWJCIpEH0JPiaXYj</a:t>
            </a:r>
            <a:endParaRPr lang="en-US" sz="1200" b="1" u="sng"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ro-RO" sz="1400" b="1" u="sng" dirty="0">
                <a:hlinkClick r:id="rId8"/>
              </a:rPr>
              <a:t>https://play.google.com/store/apps/details?id=com.duckduckmoosedesign.cpkids&amp;pcampaignid=web_share</a:t>
            </a:r>
            <a:endParaRPr lang="ro-RO" sz="1400" b="1" u="sng" dirty="0"/>
          </a:p>
          <a:p>
            <a:pPr algn="just">
              <a:lnSpc>
                <a:spcPct val="150000"/>
              </a:lnSpc>
              <a:spcAft>
                <a:spcPts val="1000"/>
              </a:spcAft>
            </a:pPr>
            <a:r>
              <a:rPr lang="ro-RO" sz="1400" b="1" u="sng" dirty="0">
                <a:solidFill>
                  <a:srgbClr val="92D050"/>
                </a:solidFill>
              </a:rPr>
              <a:t>Fișe de lucru</a:t>
            </a:r>
          </a:p>
          <a:p>
            <a:pPr algn="just">
              <a:lnSpc>
                <a:spcPct val="150000"/>
              </a:lnSpc>
              <a:spcAft>
                <a:spcPts val="1000"/>
              </a:spcAft>
            </a:pPr>
            <a:r>
              <a:rPr lang="ro-RO" sz="1400" b="1" u="sng" dirty="0">
                <a:solidFill>
                  <a:srgbClr val="92D050"/>
                </a:solidFill>
              </a:rPr>
              <a:t>Prezentare </a:t>
            </a:r>
            <a:r>
              <a:rPr lang="ro-RO" sz="1400" b="1" u="sng" dirty="0" err="1">
                <a:solidFill>
                  <a:srgbClr val="92D050"/>
                </a:solidFill>
              </a:rPr>
              <a:t>power</a:t>
            </a:r>
            <a:r>
              <a:rPr lang="ro-RO" sz="1400" b="1" u="sng" dirty="0">
                <a:solidFill>
                  <a:srgbClr val="92D050"/>
                </a:solidFill>
              </a:rPr>
              <a:t> </a:t>
            </a:r>
            <a:r>
              <a:rPr lang="ro-RO" sz="1400" b="1" u="sng" dirty="0" err="1">
                <a:solidFill>
                  <a:srgbClr val="92D050"/>
                </a:solidFill>
              </a:rPr>
              <a:t>point</a:t>
            </a:r>
            <a:endParaRPr lang="en-US" sz="1400" b="1" dirty="0">
              <a:solidFill>
                <a:srgbClr val="92D050"/>
              </a:solidFill>
            </a:endParaRPr>
          </a:p>
          <a:p>
            <a:pPr marL="0" marR="0" algn="just">
              <a:lnSpc>
                <a:spcPct val="150000"/>
              </a:lnSpc>
              <a:spcAft>
                <a:spcPts val="10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2558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F51053-C680-0176-5473-97D64D7EBC48}"/>
              </a:ext>
            </a:extLst>
          </p:cNvPr>
          <p:cNvSpPr>
            <a:spLocks noGrp="1"/>
          </p:cNvSpPr>
          <p:nvPr>
            <p:ph type="title" idx="4294967295"/>
          </p:nvPr>
        </p:nvSpPr>
        <p:spPr>
          <a:xfrm>
            <a:off x="0" y="265113"/>
            <a:ext cx="10398125" cy="1449387"/>
          </a:xfrm>
        </p:spPr>
        <p:txBody>
          <a:bodyPr>
            <a:noAutofit/>
          </a:bodyPr>
          <a:lstStyle/>
          <a:p>
            <a:pPr algn="ctr"/>
            <a:r>
              <a:rPr lang="en-US" sz="4000" dirty="0">
                <a:solidFill>
                  <a:schemeClr val="tx1"/>
                </a:solidFill>
              </a:rPr>
              <a:t>CONCLUZIE</a:t>
            </a:r>
            <a:r>
              <a:rPr lang="en-US" sz="4000" dirty="0"/>
              <a:t>: </a:t>
            </a:r>
            <a:r>
              <a:rPr lang="en-US" sz="4000" b="1" dirty="0" err="1"/>
              <a:t>Școala</a:t>
            </a:r>
            <a:r>
              <a:rPr lang="en-US" sz="4000" b="1" dirty="0"/>
              <a:t> </a:t>
            </a:r>
            <a:r>
              <a:rPr lang="en-US" sz="4000" b="1" dirty="0" err="1"/>
              <a:t>noastră</a:t>
            </a:r>
            <a:r>
              <a:rPr lang="en-US" sz="4000" b="1" dirty="0"/>
              <a:t> </a:t>
            </a:r>
            <a:r>
              <a:rPr lang="en-US" sz="2800" b="1" dirty="0" err="1">
                <a:solidFill>
                  <a:srgbClr val="FFFF00"/>
                </a:solidFill>
                <a:latin typeface="Arial" panose="020B0604020202020204" pitchFamily="34" charset="0"/>
                <a:cs typeface="Arial" panose="020B0604020202020204" pitchFamily="34" charset="0"/>
              </a:rPr>
              <a:t>desf</a:t>
            </a:r>
            <a:r>
              <a:rPr lang="ro-RO" sz="2800" b="1" dirty="0" err="1">
                <a:solidFill>
                  <a:srgbClr val="FFFF00"/>
                </a:solidFill>
                <a:latin typeface="Arial" panose="020B0604020202020204" pitchFamily="34" charset="0"/>
                <a:cs typeface="Arial" panose="020B0604020202020204" pitchFamily="34" charset="0"/>
              </a:rPr>
              <a:t>ășoară</a:t>
            </a:r>
            <a:r>
              <a:rPr lang="ro-RO"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activități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ce</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reprezintă</a:t>
            </a:r>
            <a:r>
              <a:rPr lang="en-US" sz="2800" b="1" dirty="0">
                <a:solidFill>
                  <a:srgbClr val="FFFF00"/>
                </a:solidFill>
                <a:latin typeface="Arial" panose="020B0604020202020204" pitchFamily="34" charset="0"/>
                <a:cs typeface="Arial" panose="020B0604020202020204" pitchFamily="34" charset="0"/>
              </a:rPr>
              <a:t> o </a:t>
            </a:r>
            <a:r>
              <a:rPr lang="en-US" sz="2800" b="1" dirty="0" err="1">
                <a:solidFill>
                  <a:srgbClr val="FFFF00"/>
                </a:solidFill>
                <a:latin typeface="Arial" panose="020B0604020202020204" pitchFamily="34" charset="0"/>
                <a:cs typeface="Arial" panose="020B0604020202020204" pitchFamily="34" charset="0"/>
              </a:rPr>
              <a:t>oportunitate</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excelentă</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pentru</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copii</a:t>
            </a:r>
            <a:r>
              <a:rPr lang="en-US" sz="2800" b="1" dirty="0">
                <a:solidFill>
                  <a:srgbClr val="FFFF00"/>
                </a:solidFill>
                <a:latin typeface="Arial" panose="020B0604020202020204" pitchFamily="34" charset="0"/>
                <a:cs typeface="Arial" panose="020B0604020202020204" pitchFamily="34" charset="0"/>
              </a:rPr>
              <a:t> de a se </a:t>
            </a:r>
            <a:r>
              <a:rPr lang="en-US" sz="2800" b="1" dirty="0" err="1">
                <a:solidFill>
                  <a:srgbClr val="FFFF00"/>
                </a:solidFill>
                <a:latin typeface="Arial" panose="020B0604020202020204" pitchFamily="34" charset="0"/>
                <a:cs typeface="Arial" panose="020B0604020202020204" pitchFamily="34" charset="0"/>
              </a:rPr>
              <a:t>conecta</a:t>
            </a:r>
            <a:r>
              <a:rPr lang="en-US" sz="2800" b="1" dirty="0">
                <a:solidFill>
                  <a:srgbClr val="FFFF00"/>
                </a:solidFill>
                <a:latin typeface="Arial" panose="020B0604020202020204" pitchFamily="34" charset="0"/>
                <a:cs typeface="Arial" panose="020B0604020202020204" pitchFamily="34" charset="0"/>
              </a:rPr>
              <a:t> la o </a:t>
            </a:r>
            <a:r>
              <a:rPr lang="en-US" sz="2800" b="1" dirty="0" err="1">
                <a:solidFill>
                  <a:srgbClr val="FFFF00"/>
                </a:solidFill>
                <a:latin typeface="Arial" panose="020B0604020202020204" pitchFamily="34" charset="0"/>
                <a:cs typeface="Arial" panose="020B0604020202020204" pitchFamily="34" charset="0"/>
              </a:rPr>
              <a:t>parte</a:t>
            </a:r>
            <a:r>
              <a:rPr lang="en-US" sz="2800" b="1" dirty="0">
                <a:solidFill>
                  <a:srgbClr val="FFFF00"/>
                </a:solidFill>
                <a:latin typeface="Arial" panose="020B0604020202020204" pitchFamily="34" charset="0"/>
                <a:cs typeface="Arial" panose="020B0604020202020204" pitchFamily="34" charset="0"/>
              </a:rPr>
              <a:t> a </a:t>
            </a:r>
            <a:r>
              <a:rPr lang="en-US" sz="2800" b="1" dirty="0" err="1">
                <a:solidFill>
                  <a:srgbClr val="FFFF00"/>
                </a:solidFill>
                <a:latin typeface="Arial" panose="020B0604020202020204" pitchFamily="34" charset="0"/>
                <a:cs typeface="Arial" panose="020B0604020202020204" pitchFamily="34" charset="0"/>
              </a:rPr>
              <a:t>culturii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europene</a:t>
            </a:r>
            <a:r>
              <a:rPr lang="en-US" sz="2800" b="1" dirty="0">
                <a:solidFill>
                  <a:srgbClr val="FFFF00"/>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FBE724BF-9ED7-9244-95BE-1B6961236DBD}"/>
              </a:ext>
            </a:extLst>
          </p:cNvPr>
          <p:cNvSpPr txBox="1"/>
          <p:nvPr/>
        </p:nvSpPr>
        <p:spPr>
          <a:xfrm>
            <a:off x="2451412" y="5050971"/>
            <a:ext cx="8714950" cy="584775"/>
          </a:xfrm>
          <a:prstGeom prst="rect">
            <a:avLst/>
          </a:prstGeom>
          <a:noFill/>
        </p:spPr>
        <p:txBody>
          <a:bodyPr wrap="none" rtlCol="0">
            <a:spAutoFit/>
          </a:bodyPr>
          <a:lstStyle/>
          <a:p>
            <a:r>
              <a:rPr lang="ro-RO" sz="3200" b="1" dirty="0">
                <a:solidFill>
                  <a:srgbClr val="0070C0"/>
                </a:solidFill>
                <a:latin typeface="Arial" panose="020B0604020202020204" pitchFamily="34" charset="0"/>
                <a:cs typeface="Arial" panose="020B0604020202020204" pitchFamily="34" charset="0"/>
              </a:rPr>
              <a:t>MULȚUMIM PENTRU ATENȚIA ACORDATĂ !</a:t>
            </a: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0275ACF-66CE-6665-1AB1-44FF2BD8AA6D}"/>
              </a:ext>
            </a:extLst>
          </p:cNvPr>
          <p:cNvPicPr>
            <a:picLocks noChangeAspect="1"/>
          </p:cNvPicPr>
          <p:nvPr/>
        </p:nvPicPr>
        <p:blipFill>
          <a:blip r:embed="rId2"/>
          <a:stretch>
            <a:fillRect/>
          </a:stretch>
        </p:blipFill>
        <p:spPr>
          <a:xfrm>
            <a:off x="278591" y="2486725"/>
            <a:ext cx="5817409" cy="2656776"/>
          </a:xfrm>
          <a:prstGeom prst="rect">
            <a:avLst/>
          </a:prstGeom>
        </p:spPr>
      </p:pic>
      <p:pic>
        <p:nvPicPr>
          <p:cNvPr id="13" name="Picture 12">
            <a:extLst>
              <a:ext uri="{FF2B5EF4-FFF2-40B4-BE49-F238E27FC236}">
                <a16:creationId xmlns:a16="http://schemas.microsoft.com/office/drawing/2014/main" id="{56FBC031-B475-FCBF-D03A-13EDE7F72B0A}"/>
              </a:ext>
            </a:extLst>
          </p:cNvPr>
          <p:cNvPicPr>
            <a:picLocks noChangeAspect="1"/>
          </p:cNvPicPr>
          <p:nvPr/>
        </p:nvPicPr>
        <p:blipFill>
          <a:blip r:embed="rId3"/>
          <a:stretch>
            <a:fillRect/>
          </a:stretch>
        </p:blipFill>
        <p:spPr>
          <a:xfrm>
            <a:off x="6313714" y="1966598"/>
            <a:ext cx="5464629" cy="2656776"/>
          </a:xfrm>
          <a:prstGeom prst="rect">
            <a:avLst/>
          </a:prstGeom>
        </p:spPr>
      </p:pic>
    </p:spTree>
    <p:extLst>
      <p:ext uri="{BB962C8B-B14F-4D97-AF65-F5344CB8AC3E}">
        <p14:creationId xmlns:p14="http://schemas.microsoft.com/office/powerpoint/2010/main" val="194158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B388-FB67-3255-5C4D-7F148F017E9B}"/>
              </a:ext>
            </a:extLst>
          </p:cNvPr>
          <p:cNvSpPr>
            <a:spLocks noGrp="1"/>
          </p:cNvSpPr>
          <p:nvPr>
            <p:ph type="title"/>
          </p:nvPr>
        </p:nvSpPr>
        <p:spPr/>
        <p:txBody>
          <a:bodyPr/>
          <a:lstStyle/>
          <a:p>
            <a:r>
              <a:rPr lang="ro-RO" dirty="0">
                <a:latin typeface="Arial" panose="020B0604020202020204" pitchFamily="34" charset="0"/>
                <a:cs typeface="Arial" panose="020B0604020202020204" pitchFamily="34" charset="0"/>
              </a:rPr>
              <a:t>Activitățile  parcurse  la  curs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4053E38-8AC2-C133-5012-FB720F972F1F}"/>
              </a:ext>
            </a:extLst>
          </p:cNvPr>
          <p:cNvSpPr>
            <a:spLocks noGrp="1"/>
          </p:cNvSpPr>
          <p:nvPr>
            <p:ph idx="1"/>
          </p:nvPr>
        </p:nvSpPr>
        <p:spPr>
          <a:solidFill>
            <a:schemeClr val="tx1"/>
          </a:solidFill>
        </p:spPr>
        <p:txBody>
          <a:bodyPr>
            <a:normAutofit fontScale="77500" lnSpcReduction="20000"/>
          </a:bodyPr>
          <a:lstStyle/>
          <a:p>
            <a:pPr>
              <a:lnSpc>
                <a:spcPct val="150000"/>
              </a:lnSpc>
              <a:spcBef>
                <a:spcPts val="1000"/>
              </a:spcBef>
            </a:pPr>
            <a:r>
              <a:rPr lang="ro-RO" sz="3200" kern="1200" dirty="0">
                <a:solidFill>
                  <a:schemeClr val="accent3"/>
                </a:solidFill>
                <a:effectLst/>
                <a:latin typeface="Times New Roman" panose="02020603050405020304" pitchFamily="18" charset="0"/>
                <a:ea typeface="Times New Roman" panose="02020603050405020304" pitchFamily="18" charset="0"/>
              </a:rPr>
              <a:t>1. Ziua culturală- prezentarea participanților</a:t>
            </a:r>
            <a:endParaRPr lang="en-US" sz="3200" dirty="0">
              <a:solidFill>
                <a:schemeClr val="accent3"/>
              </a:solidFill>
              <a:effectLst/>
              <a:latin typeface="Times New Roman" panose="02020603050405020304" pitchFamily="18" charset="0"/>
              <a:ea typeface="Times New Roman" panose="02020603050405020304" pitchFamily="18" charset="0"/>
            </a:endParaRPr>
          </a:p>
          <a:p>
            <a:pPr>
              <a:lnSpc>
                <a:spcPct val="150000"/>
              </a:lnSpc>
              <a:spcBef>
                <a:spcPts val="1000"/>
              </a:spcBef>
            </a:pPr>
            <a:r>
              <a:rPr lang="ro-RO" sz="3200" kern="1200" dirty="0">
                <a:solidFill>
                  <a:schemeClr val="accent3"/>
                </a:solidFill>
                <a:effectLst/>
                <a:latin typeface="Times New Roman" panose="02020603050405020304" pitchFamily="18" charset="0"/>
                <a:ea typeface="Times New Roman" panose="02020603050405020304" pitchFamily="18" charset="0"/>
              </a:rPr>
              <a:t>2. Platformele Mentimeter, </a:t>
            </a:r>
            <a:r>
              <a:rPr lang="ro-RO" sz="3200" kern="1200" dirty="0">
                <a:solidFill>
                  <a:schemeClr val="accent3"/>
                </a:solidFill>
                <a:effectLst/>
                <a:highlight>
                  <a:srgbClr val="FFFFFF"/>
                </a:highlight>
                <a:latin typeface="Times New Roman" panose="02020603050405020304" pitchFamily="18" charset="0"/>
                <a:ea typeface="Times New Roman" panose="02020603050405020304" pitchFamily="18" charset="0"/>
              </a:rPr>
              <a:t>Padlet și activitate outdoor prin Split.</a:t>
            </a:r>
            <a:endParaRPr lang="en-US" sz="3200" dirty="0">
              <a:solidFill>
                <a:schemeClr val="accent3"/>
              </a:solidFill>
              <a:effectLst/>
              <a:latin typeface="Times New Roman" panose="02020603050405020304" pitchFamily="18" charset="0"/>
              <a:ea typeface="Times New Roman" panose="02020603050405020304" pitchFamily="18" charset="0"/>
            </a:endParaRPr>
          </a:p>
          <a:p>
            <a:pPr>
              <a:lnSpc>
                <a:spcPct val="150000"/>
              </a:lnSpc>
              <a:spcBef>
                <a:spcPts val="1000"/>
              </a:spcBef>
            </a:pPr>
            <a:r>
              <a:rPr lang="ro-RO" sz="3200" kern="1200" dirty="0">
                <a:solidFill>
                  <a:schemeClr val="accent3"/>
                </a:solidFill>
                <a:effectLst/>
                <a:latin typeface="Times New Roman" panose="02020603050405020304" pitchFamily="18" charset="0"/>
                <a:ea typeface="Times New Roman" panose="02020603050405020304" pitchFamily="18" charset="0"/>
              </a:rPr>
              <a:t>3. </a:t>
            </a:r>
            <a:r>
              <a:rPr lang="ro-RO" sz="3200" kern="1200" dirty="0">
                <a:solidFill>
                  <a:schemeClr val="accent3"/>
                </a:solidFill>
                <a:effectLst/>
                <a:highlight>
                  <a:srgbClr val="FFFFFF"/>
                </a:highlight>
                <a:latin typeface="Times New Roman" panose="02020603050405020304" pitchFamily="18" charset="0"/>
                <a:ea typeface="Times New Roman" panose="02020603050405020304" pitchFamily="18" charset="0"/>
              </a:rPr>
              <a:t>Actiobound, WordArt, Mentimeter, ChatGPT și activitate outdoor prin Split.</a:t>
            </a:r>
            <a:endParaRPr lang="en-US" sz="3200" dirty="0">
              <a:solidFill>
                <a:schemeClr val="accent3"/>
              </a:solidFill>
              <a:effectLst/>
              <a:latin typeface="Times New Roman" panose="02020603050405020304" pitchFamily="18" charset="0"/>
              <a:ea typeface="Times New Roman" panose="02020603050405020304" pitchFamily="18" charset="0"/>
            </a:endParaRPr>
          </a:p>
          <a:p>
            <a:pPr>
              <a:lnSpc>
                <a:spcPct val="150000"/>
              </a:lnSpc>
              <a:spcBef>
                <a:spcPts val="1000"/>
              </a:spcBef>
            </a:pPr>
            <a:r>
              <a:rPr lang="ro-RO" sz="3200" kern="1200" dirty="0">
                <a:solidFill>
                  <a:schemeClr val="accent3"/>
                </a:solidFill>
                <a:effectLst/>
                <a:latin typeface="Times New Roman" panose="02020603050405020304" pitchFamily="18" charset="0"/>
                <a:ea typeface="Times New Roman" panose="02020603050405020304" pitchFamily="18" charset="0"/>
              </a:rPr>
              <a:t>4. Scavenger- hunt prin aplicația Padlet în Parcul Marjan</a:t>
            </a:r>
            <a:endParaRPr lang="en-US" sz="3200" dirty="0">
              <a:solidFill>
                <a:schemeClr val="accent3"/>
              </a:solidFill>
              <a:effectLst/>
              <a:latin typeface="Times New Roman" panose="02020603050405020304" pitchFamily="18" charset="0"/>
              <a:ea typeface="Times New Roman" panose="02020603050405020304" pitchFamily="18" charset="0"/>
            </a:endParaRPr>
          </a:p>
          <a:p>
            <a:pPr>
              <a:lnSpc>
                <a:spcPct val="150000"/>
              </a:lnSpc>
              <a:spcBef>
                <a:spcPts val="1000"/>
              </a:spcBef>
            </a:pPr>
            <a:r>
              <a:rPr lang="ro-RO" sz="3200" kern="1200" dirty="0">
                <a:solidFill>
                  <a:schemeClr val="accent3"/>
                </a:solidFill>
                <a:effectLst/>
                <a:latin typeface="Times New Roman" panose="02020603050405020304" pitchFamily="18" charset="0"/>
                <a:ea typeface="Times New Roman" panose="02020603050405020304" pitchFamily="18" charset="0"/>
              </a:rPr>
              <a:t>5. P</a:t>
            </a:r>
            <a:r>
              <a:rPr lang="ro-RO" sz="3200" kern="1200" dirty="0">
                <a:solidFill>
                  <a:schemeClr val="accent3"/>
                </a:solidFill>
                <a:effectLst/>
                <a:highlight>
                  <a:srgbClr val="FFFFFF"/>
                </a:highlight>
                <a:latin typeface="Times New Roman" panose="02020603050405020304" pitchFamily="18" charset="0"/>
                <a:ea typeface="Times New Roman" panose="02020603050405020304" pitchFamily="18" charset="0"/>
              </a:rPr>
              <a:t>latformele Blooket, Canva și ChatGPT și activitate outdoor prin Split.</a:t>
            </a:r>
            <a:endParaRPr lang="en-US" sz="3200" dirty="0">
              <a:solidFill>
                <a:schemeClr val="accent3"/>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48862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E75DF-E65E-E3F8-7031-388B48F2AD5E}"/>
              </a:ext>
            </a:extLst>
          </p:cNvPr>
          <p:cNvSpPr>
            <a:spLocks noGrp="1"/>
          </p:cNvSpPr>
          <p:nvPr>
            <p:ph type="title"/>
          </p:nvPr>
        </p:nvSpPr>
        <p:spPr>
          <a:xfrm>
            <a:off x="983926" y="432619"/>
            <a:ext cx="10171754" cy="1304742"/>
          </a:xfrm>
        </p:spPr>
        <p:txBody>
          <a:bodyPr>
            <a:normAutofit fontScale="90000"/>
          </a:bodyPr>
          <a:lstStyle/>
          <a:p>
            <a:pPr marL="342900" marR="0" lvl="0" indent="-342900">
              <a:lnSpc>
                <a:spcPct val="115000"/>
              </a:lnSpc>
              <a:spcBef>
                <a:spcPts val="0"/>
              </a:spcBef>
              <a:spcAft>
                <a:spcPts val="0"/>
              </a:spcAft>
            </a:pPr>
            <a:r>
              <a:rPr lang="ro-RO" sz="18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Link-uri la site-ul școlii unde au fost publicate informații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ro-RO" sz="1800" b="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https://www.facebook.com/100000582767376/videos/1176227240095564/</a:t>
            </a:r>
            <a:r>
              <a:rPr lang="ro-RO" sz="1800" b="1"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ro-RO" sz="1800" b="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https://www.facebook.com/100000582767376/videos/2394653967554017/</a:t>
            </a:r>
            <a:r>
              <a:rPr lang="ro-RO" sz="1800" b="1"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ro-RO" sz="1800" b="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https://www.facebook.com/100000582767376/videos/1263169561317042/</a:t>
            </a:r>
            <a:r>
              <a:rPr lang="ro-RO" sz="1800" b="1"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ro-RO" sz="1800" b="1"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https://www.facebook.com/share/p/1CFKXSFu5T/</a:t>
            </a:r>
            <a:r>
              <a:rPr lang="ro-RO" sz="1800" b="1"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a:extLst>
              <a:ext uri="{FF2B5EF4-FFF2-40B4-BE49-F238E27FC236}">
                <a16:creationId xmlns:a16="http://schemas.microsoft.com/office/drawing/2014/main" id="{55929EA2-1074-48CA-5AB2-300EC516DE9A}"/>
              </a:ext>
            </a:extLst>
          </p:cNvPr>
          <p:cNvPicPr>
            <a:picLocks noGrp="1" noChangeAspect="1"/>
          </p:cNvPicPr>
          <p:nvPr>
            <p:ph idx="1"/>
          </p:nvPr>
        </p:nvPicPr>
        <p:blipFill>
          <a:blip r:embed="rId6"/>
          <a:stretch>
            <a:fillRect/>
          </a:stretch>
        </p:blipFill>
        <p:spPr>
          <a:xfrm>
            <a:off x="983926" y="2049206"/>
            <a:ext cx="5014384" cy="3760788"/>
          </a:xfrm>
        </p:spPr>
      </p:pic>
      <p:pic>
        <p:nvPicPr>
          <p:cNvPr id="7" name="Picture 6">
            <a:extLst>
              <a:ext uri="{FF2B5EF4-FFF2-40B4-BE49-F238E27FC236}">
                <a16:creationId xmlns:a16="http://schemas.microsoft.com/office/drawing/2014/main" id="{B532793B-C290-ACDF-3DCB-119FAB0E8E25}"/>
              </a:ext>
            </a:extLst>
          </p:cNvPr>
          <p:cNvPicPr>
            <a:picLocks noChangeAspect="1"/>
          </p:cNvPicPr>
          <p:nvPr/>
        </p:nvPicPr>
        <p:blipFill>
          <a:blip r:embed="rId7"/>
          <a:stretch>
            <a:fillRect/>
          </a:stretch>
        </p:blipFill>
        <p:spPr>
          <a:xfrm>
            <a:off x="6295747" y="2049206"/>
            <a:ext cx="5128068" cy="3846051"/>
          </a:xfrm>
          <a:prstGeom prst="rect">
            <a:avLst/>
          </a:prstGeom>
        </p:spPr>
      </p:pic>
    </p:spTree>
    <p:extLst>
      <p:ext uri="{BB962C8B-B14F-4D97-AF65-F5344CB8AC3E}">
        <p14:creationId xmlns:p14="http://schemas.microsoft.com/office/powerpoint/2010/main" val="3651132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CDD1-6EDE-5A99-4500-3008B76AE48C}"/>
              </a:ext>
            </a:extLst>
          </p:cNvPr>
          <p:cNvSpPr>
            <a:spLocks noGrp="1"/>
          </p:cNvSpPr>
          <p:nvPr>
            <p:ph type="title"/>
          </p:nvPr>
        </p:nvSpPr>
        <p:spPr/>
        <p:txBody>
          <a:bodyPr/>
          <a:lstStyle/>
          <a:p>
            <a:r>
              <a:rPr lang="ro-RO" dirty="0">
                <a:solidFill>
                  <a:schemeClr val="accent6">
                    <a:lumMod val="60000"/>
                    <a:lumOff val="40000"/>
                  </a:schemeClr>
                </a:solidFill>
                <a:latin typeface="Arial" panose="020B0604020202020204" pitchFamily="34" charset="0"/>
                <a:cs typeface="Arial" panose="020B0604020202020204" pitchFamily="34" charset="0"/>
              </a:rPr>
              <a:t>Experiențe inedite</a:t>
            </a:r>
            <a:endParaRPr lang="en-US"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FA59339-DF2E-E79D-7FEC-A1A1FD4AFC30}"/>
              </a:ext>
            </a:extLst>
          </p:cNvPr>
          <p:cNvSpPr>
            <a:spLocks noGrp="1"/>
          </p:cNvSpPr>
          <p:nvPr>
            <p:ph idx="1"/>
          </p:nvPr>
        </p:nvSpPr>
        <p:spPr>
          <a:xfrm>
            <a:off x="442452" y="2108201"/>
            <a:ext cx="10713227" cy="3760891"/>
          </a:xfrm>
        </p:spPr>
        <p:txBody>
          <a:bodyPr/>
          <a:lstStyle/>
          <a:p>
            <a:pPr marL="0" indent="0">
              <a:buNone/>
            </a:pPr>
            <a:r>
              <a:rPr kumimoji="0" lang="ro-RO" altLang="en-US" sz="3200" b="0"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rPr>
              <a:t>Până la sfârșitul cursului, am avut avea acces la multe exemple de activități practice care vor fi utilizate în predarea de zi cu zi, școala de vară, activități interdisciplinare sau activități outdoor. Cu siguranță  știm cât de mult poate implica utilizarea instrumentelor digitale activitate fizică sau mișcare și cât de mult diferă de a sta în fața unui ecran!</a:t>
            </a:r>
            <a:endParaRPr lang="en-US" dirty="0">
              <a:solidFill>
                <a:srgbClr val="FFFF00"/>
              </a:solidFill>
            </a:endParaRPr>
          </a:p>
        </p:txBody>
      </p:sp>
    </p:spTree>
    <p:extLst>
      <p:ext uri="{BB962C8B-B14F-4D97-AF65-F5344CB8AC3E}">
        <p14:creationId xmlns:p14="http://schemas.microsoft.com/office/powerpoint/2010/main" val="3425960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6819-AA5B-295D-8572-4858952DAE71}"/>
              </a:ext>
            </a:extLst>
          </p:cNvPr>
          <p:cNvSpPr>
            <a:spLocks noGrp="1"/>
          </p:cNvSpPr>
          <p:nvPr>
            <p:ph type="title"/>
          </p:nvPr>
        </p:nvSpPr>
        <p:spPr>
          <a:xfrm>
            <a:off x="1775012" y="286604"/>
            <a:ext cx="9380668" cy="1147750"/>
          </a:xfrm>
        </p:spPr>
        <p:txBody>
          <a:bodyPr>
            <a:normAutofit/>
          </a:bodyPr>
          <a:lstStyle/>
          <a:p>
            <a:r>
              <a:rPr lang="ro-RO" sz="3100" dirty="0">
                <a:solidFill>
                  <a:srgbClr val="FFFF00"/>
                </a:solidFill>
                <a:latin typeface="Arial" panose="020B0604020202020204" pitchFamily="34" charset="0"/>
                <a:cs typeface="Arial" panose="020B0604020202020204" pitchFamily="34" charset="0"/>
              </a:rPr>
              <a:t>Activități  </a:t>
            </a:r>
            <a:r>
              <a:rPr kumimoji="0" lang="ro-RO" altLang="en-US" sz="31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TIC , predare și învățare în aer liber </a:t>
            </a:r>
            <a:br>
              <a:rPr kumimoji="0" lang="ro-RO" altLang="en-US" sz="4000" b="0" i="0" u="none" strike="noStrike" cap="none" normalizeH="0" baseline="0" dirty="0">
                <a:ln>
                  <a:noFill/>
                </a:ln>
                <a:solidFill>
                  <a:srgbClr val="FFFF00"/>
                </a:solidFill>
                <a:effectLst/>
                <a:latin typeface="Arial" panose="020B0604020202020204" pitchFamily="34" charset="0"/>
              </a:rPr>
            </a:br>
            <a:endParaRPr lang="en-US" dirty="0">
              <a:solidFill>
                <a:srgbClr val="FFFF00"/>
              </a:solidFill>
            </a:endParaRPr>
          </a:p>
        </p:txBody>
      </p:sp>
      <p:pic>
        <p:nvPicPr>
          <p:cNvPr id="10" name="Content Placeholder 9">
            <a:extLst>
              <a:ext uri="{FF2B5EF4-FFF2-40B4-BE49-F238E27FC236}">
                <a16:creationId xmlns:a16="http://schemas.microsoft.com/office/drawing/2014/main" id="{4493F33E-42E3-DACA-FB1F-BE71737028BD}"/>
              </a:ext>
            </a:extLst>
          </p:cNvPr>
          <p:cNvPicPr>
            <a:picLocks noGrp="1" noChangeAspect="1"/>
          </p:cNvPicPr>
          <p:nvPr>
            <p:ph idx="1"/>
          </p:nvPr>
        </p:nvPicPr>
        <p:blipFill>
          <a:blip r:embed="rId3"/>
          <a:stretch>
            <a:fillRect/>
          </a:stretch>
        </p:blipFill>
        <p:spPr>
          <a:xfrm>
            <a:off x="711798" y="1957818"/>
            <a:ext cx="5268989" cy="2963806"/>
          </a:xfrm>
          <a:prstGeom prst="rect">
            <a:avLst/>
          </a:prstGeom>
        </p:spPr>
      </p:pic>
      <p:sp>
        <p:nvSpPr>
          <p:cNvPr id="4" name="Rectangle 1">
            <a:extLst>
              <a:ext uri="{FF2B5EF4-FFF2-40B4-BE49-F238E27FC236}">
                <a16:creationId xmlns:a16="http://schemas.microsoft.com/office/drawing/2014/main" id="{5B9540BE-0CAA-F788-4C90-6B54C763193B}"/>
              </a:ext>
            </a:extLst>
          </p:cNvPr>
          <p:cNvSpPr>
            <a:spLocks noChangeArrowheads="1"/>
          </p:cNvSpPr>
          <p:nvPr/>
        </p:nvSpPr>
        <p:spPr bwMode="auto">
          <a:xfrm>
            <a:off x="430306" y="102920"/>
            <a:ext cx="11761694"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4027FF11-1948-15AC-D633-0A458A4731B3}"/>
              </a:ext>
            </a:extLst>
          </p:cNvPr>
          <p:cNvPicPr>
            <a:picLocks noChangeAspect="1"/>
          </p:cNvPicPr>
          <p:nvPr/>
        </p:nvPicPr>
        <p:blipFill>
          <a:blip r:embed="rId4"/>
          <a:stretch>
            <a:fillRect/>
          </a:stretch>
        </p:blipFill>
        <p:spPr>
          <a:xfrm>
            <a:off x="6076076" y="2725270"/>
            <a:ext cx="5721475" cy="3218330"/>
          </a:xfrm>
          <a:prstGeom prst="rect">
            <a:avLst/>
          </a:prstGeom>
        </p:spPr>
      </p:pic>
    </p:spTree>
    <p:extLst>
      <p:ext uri="{BB962C8B-B14F-4D97-AF65-F5344CB8AC3E}">
        <p14:creationId xmlns:p14="http://schemas.microsoft.com/office/powerpoint/2010/main" val="3015581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2546-BA45-A41E-29B2-A1CE14A8D02D}"/>
              </a:ext>
            </a:extLst>
          </p:cNvPr>
          <p:cNvSpPr>
            <a:spLocks noGrp="1"/>
          </p:cNvSpPr>
          <p:nvPr>
            <p:ph type="title"/>
          </p:nvPr>
        </p:nvSpPr>
        <p:spPr/>
        <p:txBody>
          <a:bodyPr/>
          <a:lstStyle/>
          <a:p>
            <a:r>
              <a:rPr lang="ro-RO" dirty="0">
                <a:solidFill>
                  <a:schemeClr val="accent3">
                    <a:lumMod val="60000"/>
                    <a:lumOff val="40000"/>
                  </a:schemeClr>
                </a:solidFill>
                <a:latin typeface="Arial" panose="020B0604020202020204" pitchFamily="34" charset="0"/>
                <a:cs typeface="Arial" panose="020B0604020202020204" pitchFamily="34" charset="0"/>
              </a:rPr>
              <a:t>Lecții în care am folosit ce am învățat</a:t>
            </a:r>
            <a:endParaRPr lang="en-US" dirty="0">
              <a:solidFill>
                <a:schemeClr val="accent3">
                  <a:lumMod val="60000"/>
                  <a:lumOff val="40000"/>
                </a:schemeClr>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6CB46401-D630-A038-71B0-6AF1052C9D35}"/>
              </a:ext>
            </a:extLst>
          </p:cNvPr>
          <p:cNvPicPr>
            <a:picLocks noGrp="1" noChangeAspect="1"/>
          </p:cNvPicPr>
          <p:nvPr>
            <p:ph idx="1"/>
          </p:nvPr>
        </p:nvPicPr>
        <p:blipFill>
          <a:blip r:embed="rId2"/>
          <a:stretch>
            <a:fillRect/>
          </a:stretch>
        </p:blipFill>
        <p:spPr>
          <a:xfrm>
            <a:off x="8369261" y="1516849"/>
            <a:ext cx="3419615" cy="4559488"/>
          </a:xfrm>
        </p:spPr>
      </p:pic>
      <p:pic>
        <p:nvPicPr>
          <p:cNvPr id="7" name="Picture 6">
            <a:extLst>
              <a:ext uri="{FF2B5EF4-FFF2-40B4-BE49-F238E27FC236}">
                <a16:creationId xmlns:a16="http://schemas.microsoft.com/office/drawing/2014/main" id="{A9C34022-E427-049F-7725-3AEC3D4A0D33}"/>
              </a:ext>
            </a:extLst>
          </p:cNvPr>
          <p:cNvPicPr>
            <a:picLocks noChangeAspect="1"/>
          </p:cNvPicPr>
          <p:nvPr/>
        </p:nvPicPr>
        <p:blipFill>
          <a:blip r:embed="rId3"/>
          <a:stretch>
            <a:fillRect/>
          </a:stretch>
        </p:blipFill>
        <p:spPr>
          <a:xfrm>
            <a:off x="682728" y="1632155"/>
            <a:ext cx="3491681" cy="4655574"/>
          </a:xfrm>
          <a:prstGeom prst="rect">
            <a:avLst/>
          </a:prstGeom>
        </p:spPr>
      </p:pic>
      <p:sp>
        <p:nvSpPr>
          <p:cNvPr id="8" name="TextBox 7">
            <a:extLst>
              <a:ext uri="{FF2B5EF4-FFF2-40B4-BE49-F238E27FC236}">
                <a16:creationId xmlns:a16="http://schemas.microsoft.com/office/drawing/2014/main" id="{A918EF04-73CB-2BC8-27FF-BF2663F170EF}"/>
              </a:ext>
            </a:extLst>
          </p:cNvPr>
          <p:cNvSpPr txBox="1"/>
          <p:nvPr/>
        </p:nvSpPr>
        <p:spPr>
          <a:xfrm>
            <a:off x="4620016" y="1165103"/>
            <a:ext cx="3303638" cy="5262979"/>
          </a:xfrm>
          <a:prstGeom prst="rect">
            <a:avLst/>
          </a:prstGeom>
          <a:noFill/>
        </p:spPr>
        <p:txBody>
          <a:bodyPr wrap="square" rtlCol="0">
            <a:spAutoFit/>
          </a:bodyPr>
          <a:lstStyle/>
          <a:p>
            <a:pPr algn="ctr"/>
            <a:r>
              <a:rPr lang="ro-RO" sz="2400" b="1" dirty="0">
                <a:solidFill>
                  <a:schemeClr val="accent3">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 Lecție transdisciplinară </a:t>
            </a:r>
            <a:r>
              <a:rPr lang="ro-RO" sz="2400" dirty="0">
                <a:solidFill>
                  <a:schemeClr val="accent3">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Limba și literatura română – Informatică și TIC „D-l Goe”, de I.L.Caragiale (caracterizarea personajului)- folosirea unor paltformelor educaționale ChatterPix și Padlet</a:t>
            </a:r>
          </a:p>
          <a:p>
            <a:r>
              <a:rPr lang="ro-RO" sz="2400" dirty="0">
                <a:solidFill>
                  <a:srgbClr val="92D050"/>
                </a:solidFill>
                <a:latin typeface="Arial" panose="020B0604020202020204" pitchFamily="34" charset="0"/>
                <a:ea typeface="Calibri" panose="020F0502020204030204" pitchFamily="34" charset="0"/>
                <a:cs typeface="Arial" panose="020B0604020202020204" pitchFamily="34" charset="0"/>
              </a:rPr>
              <a:t>prof. Ganea Valentina și prof. Dascălu Daniela</a:t>
            </a:r>
            <a:endParaRPr lang="en-US" sz="2400"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159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370F-E8C4-31FE-0BCC-35C97CA86091}"/>
              </a:ext>
            </a:extLst>
          </p:cNvPr>
          <p:cNvSpPr>
            <a:spLocks noGrp="1"/>
          </p:cNvSpPr>
          <p:nvPr>
            <p:ph type="title"/>
          </p:nvPr>
        </p:nvSpPr>
        <p:spPr/>
        <p:txBody>
          <a:bodyPr>
            <a:normAutofit/>
          </a:bodyPr>
          <a:lstStyle/>
          <a:p>
            <a:r>
              <a:rPr lang="ro-RO" sz="4400" cap="none" dirty="0">
                <a:solidFill>
                  <a:schemeClr val="accent3">
                    <a:lumMod val="60000"/>
                    <a:lumOff val="40000"/>
                  </a:schemeClr>
                </a:solidFill>
                <a:latin typeface="Arial" panose="020B0604020202020204" pitchFamily="34" charset="0"/>
                <a:cs typeface="Arial" panose="020B0604020202020204" pitchFamily="34" charset="0"/>
              </a:rPr>
              <a:t>Padlet și ChatterPix</a:t>
            </a:r>
            <a:br>
              <a:rPr lang="ro-RO" sz="4400" cap="none" dirty="0">
                <a:solidFill>
                  <a:schemeClr val="accent3">
                    <a:lumMod val="60000"/>
                    <a:lumOff val="40000"/>
                  </a:schemeClr>
                </a:solidFill>
                <a:latin typeface="Arial" panose="020B0604020202020204" pitchFamily="34" charset="0"/>
                <a:cs typeface="Arial" panose="020B0604020202020204" pitchFamily="34" charset="0"/>
              </a:rPr>
            </a:br>
            <a:r>
              <a:rPr lang="ro-RO" sz="1800" cap="none" dirty="0">
                <a:solidFill>
                  <a:schemeClr val="accent3">
                    <a:lumMod val="60000"/>
                    <a:lumOff val="40000"/>
                  </a:schemeClr>
                </a:solidFill>
                <a:latin typeface="Arial" panose="020B0604020202020204" pitchFamily="34" charset="0"/>
                <a:cs typeface="Arial" panose="020B0604020202020204" pitchFamily="34" charset="0"/>
                <a:hlinkClick r:id="rId2"/>
              </a:rPr>
              <a:t>https://padlet.com/daniela0dascalu/d-l-goe-de-i-l-caragiale-1stxmpjf4yeddm65</a:t>
            </a:r>
            <a:r>
              <a:rPr lang="ro-RO" sz="1800" cap="none" dirty="0">
                <a:solidFill>
                  <a:schemeClr val="accent3">
                    <a:lumMod val="60000"/>
                    <a:lumOff val="40000"/>
                  </a:schemeClr>
                </a:solidFill>
                <a:latin typeface="Arial" panose="020B0604020202020204" pitchFamily="34" charset="0"/>
                <a:cs typeface="Arial" panose="020B0604020202020204" pitchFamily="34" charset="0"/>
              </a:rPr>
              <a:t> </a:t>
            </a:r>
            <a:br>
              <a:rPr lang="ro-RO" sz="1800" cap="none" dirty="0">
                <a:solidFill>
                  <a:schemeClr val="accent3">
                    <a:lumMod val="60000"/>
                    <a:lumOff val="40000"/>
                  </a:schemeClr>
                </a:solidFill>
                <a:latin typeface="Arial" panose="020B0604020202020204" pitchFamily="34" charset="0"/>
                <a:cs typeface="Arial" panose="020B0604020202020204" pitchFamily="34" charset="0"/>
              </a:rPr>
            </a:br>
            <a:endParaRPr lang="en-US" sz="1800" cap="none" dirty="0">
              <a:solidFill>
                <a:schemeClr val="accent3">
                  <a:lumMod val="60000"/>
                  <a:lumOff val="40000"/>
                </a:schemeClr>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9195A45F-D7C4-4466-3C21-873C8B5E35D6}"/>
              </a:ext>
            </a:extLst>
          </p:cNvPr>
          <p:cNvPicPr>
            <a:picLocks noGrp="1" noChangeAspect="1"/>
          </p:cNvPicPr>
          <p:nvPr>
            <p:ph idx="1"/>
          </p:nvPr>
        </p:nvPicPr>
        <p:blipFill>
          <a:blip r:embed="rId3"/>
          <a:stretch>
            <a:fillRect/>
          </a:stretch>
        </p:blipFill>
        <p:spPr>
          <a:xfrm>
            <a:off x="851747" y="1986167"/>
            <a:ext cx="5274733" cy="3956050"/>
          </a:xfrm>
        </p:spPr>
      </p:pic>
      <p:pic>
        <p:nvPicPr>
          <p:cNvPr id="7" name="Picture 6">
            <a:extLst>
              <a:ext uri="{FF2B5EF4-FFF2-40B4-BE49-F238E27FC236}">
                <a16:creationId xmlns:a16="http://schemas.microsoft.com/office/drawing/2014/main" id="{987A653D-43E4-D895-5B10-965A90B0C66B}"/>
              </a:ext>
            </a:extLst>
          </p:cNvPr>
          <p:cNvPicPr>
            <a:picLocks noChangeAspect="1"/>
          </p:cNvPicPr>
          <p:nvPr/>
        </p:nvPicPr>
        <p:blipFill>
          <a:blip r:embed="rId4"/>
          <a:stretch>
            <a:fillRect/>
          </a:stretch>
        </p:blipFill>
        <p:spPr>
          <a:xfrm>
            <a:off x="7374975" y="1887040"/>
            <a:ext cx="3513268" cy="4684357"/>
          </a:xfrm>
          <a:prstGeom prst="rect">
            <a:avLst/>
          </a:prstGeom>
        </p:spPr>
      </p:pic>
    </p:spTree>
    <p:extLst>
      <p:ext uri="{BB962C8B-B14F-4D97-AF65-F5344CB8AC3E}">
        <p14:creationId xmlns:p14="http://schemas.microsoft.com/office/powerpoint/2010/main" val="1477935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D157-EF2F-11DA-2E29-404E5D223F52}"/>
              </a:ext>
            </a:extLst>
          </p:cNvPr>
          <p:cNvSpPr>
            <a:spLocks noGrp="1"/>
          </p:cNvSpPr>
          <p:nvPr>
            <p:ph type="title"/>
          </p:nvPr>
        </p:nvSpPr>
        <p:spPr>
          <a:xfrm>
            <a:off x="196646" y="276771"/>
            <a:ext cx="11621728" cy="1450757"/>
          </a:xfrm>
        </p:spPr>
        <p:txBody>
          <a:bodyPr>
            <a:normAutofit fontScale="90000"/>
          </a:bodyPr>
          <a:lstStyle/>
          <a:p>
            <a:r>
              <a:rPr lang="ro-RO"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Lecție transdisciplinară limba și literatura română- biologie: Recapitulare – ORGANELE DIGESTIVE ȘI RESPIRATORII</a:t>
            </a:r>
            <a:br>
              <a:rPr lang="en-US" sz="2000" dirty="0">
                <a:solidFill>
                  <a:srgbClr val="FFFF00"/>
                </a:solidFill>
                <a:effectLst/>
                <a:latin typeface="Arial" panose="020B0604020202020204" pitchFamily="34" charset="0"/>
                <a:ea typeface="Calibri" panose="020F0502020204030204" pitchFamily="34" charset="0"/>
                <a:cs typeface="Arial" panose="020B0604020202020204" pitchFamily="34" charset="0"/>
              </a:rPr>
            </a:br>
            <a:r>
              <a:rPr lang="ro-RO" sz="2000" dirty="0">
                <a:solidFill>
                  <a:srgbClr val="FFFF00"/>
                </a:solidFill>
                <a:effectLst/>
                <a:latin typeface="Arial" panose="020B0604020202020204" pitchFamily="34" charset="0"/>
                <a:ea typeface="Calibri" panose="020F0502020204030204" pitchFamily="34" charset="0"/>
                <a:cs typeface="Arial" panose="020B0604020202020204" pitchFamily="34" charset="0"/>
              </a:rPr>
              <a:t>Prof. Ganea Valentina și prof. Urse florena</a:t>
            </a:r>
            <a:br>
              <a:rPr lang="ro-RO" sz="2000" dirty="0">
                <a:solidFill>
                  <a:srgbClr val="FFFF00"/>
                </a:solidFill>
                <a:effectLst/>
                <a:latin typeface="Arial" panose="020B0604020202020204" pitchFamily="34" charset="0"/>
                <a:ea typeface="Calibri" panose="020F0502020204030204" pitchFamily="34" charset="0"/>
                <a:cs typeface="Arial" panose="020B0604020202020204" pitchFamily="34" charset="0"/>
              </a:rPr>
            </a:br>
            <a:r>
              <a:rPr lang="ro-RO" sz="1800" b="1" dirty="0">
                <a:solidFill>
                  <a:srgbClr val="92D050"/>
                </a:solidFill>
                <a:effectLst/>
                <a:latin typeface="Arial" panose="020B0604020202020204" pitchFamily="34" charset="0"/>
                <a:ea typeface="Calibri" panose="020F0502020204030204" pitchFamily="34" charset="0"/>
                <a:cs typeface="Arial" panose="020B0604020202020204" pitchFamily="34" charset="0"/>
              </a:rPr>
              <a:t>utilizarea  platformelor educaționale ChatterPix , Padlet și metoda CLIL în procesul de învățare la nivel de curriculum transdisciplinar</a:t>
            </a:r>
            <a:br>
              <a:rPr lang="ro-RO" sz="1800" b="1" dirty="0">
                <a:solidFill>
                  <a:srgbClr val="92D050"/>
                </a:solidFill>
                <a:effectLst/>
                <a:latin typeface="Arial" panose="020B0604020202020204" pitchFamily="34" charset="0"/>
                <a:ea typeface="Calibri" panose="020F0502020204030204" pitchFamily="34" charset="0"/>
                <a:cs typeface="Arial" panose="020B0604020202020204" pitchFamily="34" charset="0"/>
              </a:rPr>
            </a:br>
            <a:r>
              <a:rPr lang="ro-RO" sz="1800" b="1" cap="none"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64D3FA3D-CA78-E208-718B-1793E73FE060}"/>
              </a:ext>
            </a:extLst>
          </p:cNvPr>
          <p:cNvPicPr>
            <a:picLocks noGrp="1" noChangeAspect="1"/>
          </p:cNvPicPr>
          <p:nvPr>
            <p:ph idx="1"/>
          </p:nvPr>
        </p:nvPicPr>
        <p:blipFill>
          <a:blip r:embed="rId2"/>
          <a:stretch>
            <a:fillRect/>
          </a:stretch>
        </p:blipFill>
        <p:spPr>
          <a:xfrm>
            <a:off x="454103" y="2448232"/>
            <a:ext cx="2745850" cy="3661134"/>
          </a:xfrm>
        </p:spPr>
      </p:pic>
      <p:pic>
        <p:nvPicPr>
          <p:cNvPr id="7" name="Picture 6">
            <a:extLst>
              <a:ext uri="{FF2B5EF4-FFF2-40B4-BE49-F238E27FC236}">
                <a16:creationId xmlns:a16="http://schemas.microsoft.com/office/drawing/2014/main" id="{E681B4CC-5631-7A4C-77D2-16F6470900B3}"/>
              </a:ext>
            </a:extLst>
          </p:cNvPr>
          <p:cNvPicPr>
            <a:picLocks noChangeAspect="1"/>
          </p:cNvPicPr>
          <p:nvPr/>
        </p:nvPicPr>
        <p:blipFill>
          <a:blip r:embed="rId3"/>
          <a:stretch>
            <a:fillRect/>
          </a:stretch>
        </p:blipFill>
        <p:spPr>
          <a:xfrm>
            <a:off x="4389489" y="2210337"/>
            <a:ext cx="3102692" cy="4136923"/>
          </a:xfrm>
          <a:prstGeom prst="rect">
            <a:avLst/>
          </a:prstGeom>
        </p:spPr>
      </p:pic>
      <p:pic>
        <p:nvPicPr>
          <p:cNvPr id="9" name="Picture 8">
            <a:extLst>
              <a:ext uri="{FF2B5EF4-FFF2-40B4-BE49-F238E27FC236}">
                <a16:creationId xmlns:a16="http://schemas.microsoft.com/office/drawing/2014/main" id="{6C15A768-E8A6-AA4A-7EE6-7CD9826C2C07}"/>
              </a:ext>
            </a:extLst>
          </p:cNvPr>
          <p:cNvPicPr>
            <a:picLocks noChangeAspect="1"/>
          </p:cNvPicPr>
          <p:nvPr/>
        </p:nvPicPr>
        <p:blipFill>
          <a:blip r:embed="rId4"/>
          <a:stretch>
            <a:fillRect/>
          </a:stretch>
        </p:blipFill>
        <p:spPr>
          <a:xfrm>
            <a:off x="8951657" y="2448232"/>
            <a:ext cx="3019733" cy="4026310"/>
          </a:xfrm>
          <a:prstGeom prst="rect">
            <a:avLst/>
          </a:prstGeom>
        </p:spPr>
      </p:pic>
    </p:spTree>
    <p:extLst>
      <p:ext uri="{BB962C8B-B14F-4D97-AF65-F5344CB8AC3E}">
        <p14:creationId xmlns:p14="http://schemas.microsoft.com/office/powerpoint/2010/main" val="1533185817"/>
      </p:ext>
    </p:extLst>
  </p:cSld>
  <p:clrMapOvr>
    <a:masterClrMapping/>
  </p:clrMapOvr>
</p:sld>
</file>

<file path=ppt/theme/theme1.xml><?xml version="1.0" encoding="utf-8"?>
<a:theme xmlns:a="http://schemas.openxmlformats.org/drawingml/2006/main" name="Slic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887178-918B-41B5-90B5-AF84E76A4227}">
  <ds:schemaRefs>
    <ds:schemaRef ds:uri="http://schemas.microsoft.com/sharepoint/v3/contenttype/forms"/>
  </ds:schemaRefs>
</ds:datastoreItem>
</file>

<file path=customXml/itemProps2.xml><?xml version="1.0" encoding="utf-8"?>
<ds:datastoreItem xmlns:ds="http://schemas.openxmlformats.org/officeDocument/2006/customXml" ds:itemID="{54E6FD3E-3033-4D44-9759-980DCC3E7F4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6FDF0338-C524-4CF6-9268-3569B6574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Slice</Template>
  <TotalTime>288</TotalTime>
  <Words>1389</Words>
  <Application>Microsoft Office PowerPoint</Application>
  <PresentationFormat>Widescreen</PresentationFormat>
  <Paragraphs>107</Paragraphs>
  <Slides>24</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Aptos Display</vt:lpstr>
      <vt:lpstr>Arial</vt:lpstr>
      <vt:lpstr>Arial Black</vt:lpstr>
      <vt:lpstr>Calibri</vt:lpstr>
      <vt:lpstr>Cambria Math</vt:lpstr>
      <vt:lpstr>Century Gothic</vt:lpstr>
      <vt:lpstr>Segoe UI Historic</vt:lpstr>
      <vt:lpstr>Times New Roman</vt:lpstr>
      <vt:lpstr>Wingdings</vt:lpstr>
      <vt:lpstr>Wingdings 3</vt:lpstr>
      <vt:lpstr>Slice</vt:lpstr>
      <vt:lpstr>“Experiențe Erasmus+ de la formare la implementare: metode inovative și exemple de bună practică realizate în lecții transdisciplinare. “     prof. băjenică gianina, prof. ganea valentina</vt:lpstr>
      <vt:lpstr>Cursuri de formare internaționale</vt:lpstr>
      <vt:lpstr>Activitățile  parcurse  la  curs</vt:lpstr>
      <vt:lpstr>Link-uri la site-ul școlii unde au fost publicate informații : https://www.facebook.com/100000582767376/videos/1176227240095564/; https://www.facebook.com/100000582767376/videos/2394653967554017/; https://www.facebook.com/100000582767376/videos/1263169561317042/; https://www.facebook.com/share/p/1CFKXSFu5T/; </vt:lpstr>
      <vt:lpstr>Experiențe inedite</vt:lpstr>
      <vt:lpstr>Activități  TIC , predare și învățare în aer liber  </vt:lpstr>
      <vt:lpstr>Lecții în care am folosit ce am învățat</vt:lpstr>
      <vt:lpstr>Padlet și ChatterPix https://padlet.com/daniela0dascalu/d-l-goe-de-i-l-caragiale-1stxmpjf4yeddm65  </vt:lpstr>
      <vt:lpstr>Lecție transdisciplinară limba și literatura română- biologie: Recapitulare – ORGANELE DIGESTIVE ȘI RESPIRATORII Prof. Ganea Valentina și prof. Urse florena utilizarea  platformelor educaționale ChatterPix , Padlet și metoda CLIL în procesul de învățare la nivel de curriculum transdisciplinar  </vt:lpstr>
      <vt:lpstr>https://padlet.com/valutza_ganea/lec-ie-transdisciplinar-de-biologie-i-limb-i-literatur-rom-n-rav2gy2uukjv8oar </vt:lpstr>
      <vt:lpstr>SCOP: implementarea metodei CLIL (învățare integrată de conținut și limbă ) în activitatea outdoor  cu scopul încurajării elevilor să comunice  în lb.engleză, să se joace, să interacționeze. </vt:lpstr>
      <vt:lpstr>  Conferinţă de presă/ Press Conference </vt:lpstr>
      <vt:lpstr> Profesorul îndrumă grupul spre tipul de întrebări ce le-ar putea adresa pentru a dezvălui identitatea personajului.</vt:lpstr>
      <vt:lpstr>Jurnaliştii pregătesc întrebările şi atitudinea necesară pentru personajul invitat/intervievat.</vt:lpstr>
      <vt:lpstr> Competențe cheie vizate: C1 : Comunicarea într-o limbă străină de înțelegere interculturală C2 : Digitală, utilizarea cu incredere și in mod critic a tehnologiei informației C3:  Sociale și civice</vt:lpstr>
      <vt:lpstr>PowerPoint Presentation</vt:lpstr>
      <vt:lpstr>PowerPoint Presentation</vt:lpstr>
      <vt:lpstr>Metode inovative și exemple de bună practică realizate în lecții transdisciplinare  ADEVĂR ȘI LEGENDĂ ÎN LUMEA GREACĂ</vt:lpstr>
      <vt:lpstr>PowerPoint Presentation</vt:lpstr>
      <vt:lpstr>Lecția interactivă și captivantă a îmbinat jocul de rol cu aprofundarea cunoștințelor despre “Legenda Minotaurului” și “Legenda lui Icar”.</vt:lpstr>
      <vt:lpstr>PowerPoint Presentation</vt:lpstr>
      <vt:lpstr>PowerPoint Presentation</vt:lpstr>
      <vt:lpstr>PowerPoint Presentation</vt:lpstr>
      <vt:lpstr>CONCLUZIE: Școala noastră desfășoară activități ce reprezintă o oportunitate excelentă pentru copii de a se conecta la o parte a culturii europene!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“Experiențe Erasmus+ de la formare la implementare: metode inovative și exemple de bună practică realizate în lecții transdisciplinare. “</dc:title>
  <dc:creator>vali</dc:creator>
  <cp:lastModifiedBy>vali</cp:lastModifiedBy>
  <cp:revision>38</cp:revision>
  <dcterms:created xsi:type="dcterms:W3CDTF">2025-10-08T08:37:25Z</dcterms:created>
  <dcterms:modified xsi:type="dcterms:W3CDTF">2025-10-12T13:14:56Z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